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8" r:id="rId3"/>
    <p:sldId id="413" r:id="rId4"/>
    <p:sldId id="443" r:id="rId5"/>
    <p:sldId id="463" r:id="rId6"/>
    <p:sldId id="465" r:id="rId7"/>
    <p:sldId id="469" r:id="rId8"/>
    <p:sldId id="470" r:id="rId9"/>
    <p:sldId id="471" r:id="rId10"/>
    <p:sldId id="472" r:id="rId11"/>
    <p:sldId id="473" r:id="rId12"/>
    <p:sldId id="474" r:id="rId13"/>
    <p:sldId id="519" r:id="rId14"/>
    <p:sldId id="475" r:id="rId15"/>
    <p:sldId id="476" r:id="rId16"/>
    <p:sldId id="480" r:id="rId17"/>
    <p:sldId id="481" r:id="rId18"/>
    <p:sldId id="484" r:id="rId19"/>
    <p:sldId id="485" r:id="rId20"/>
    <p:sldId id="487" r:id="rId21"/>
    <p:sldId id="488" r:id="rId22"/>
    <p:sldId id="489" r:id="rId23"/>
    <p:sldId id="490" r:id="rId24"/>
    <p:sldId id="491" r:id="rId25"/>
    <p:sldId id="492" r:id="rId26"/>
    <p:sldId id="493" r:id="rId27"/>
    <p:sldId id="494" r:id="rId28"/>
    <p:sldId id="504" r:id="rId29"/>
    <p:sldId id="495" r:id="rId30"/>
    <p:sldId id="496" r:id="rId31"/>
    <p:sldId id="499" r:id="rId32"/>
    <p:sldId id="500" r:id="rId33"/>
    <p:sldId id="501" r:id="rId34"/>
    <p:sldId id="498" r:id="rId35"/>
    <p:sldId id="502" r:id="rId36"/>
    <p:sldId id="505" r:id="rId37"/>
    <p:sldId id="506" r:id="rId38"/>
    <p:sldId id="503" r:id="rId39"/>
    <p:sldId id="467" r:id="rId40"/>
    <p:sldId id="507" r:id="rId41"/>
    <p:sldId id="510" r:id="rId42"/>
    <p:sldId id="512" r:id="rId43"/>
    <p:sldId id="509" r:id="rId44"/>
    <p:sldId id="511" r:id="rId45"/>
    <p:sldId id="513" r:id="rId46"/>
    <p:sldId id="514" r:id="rId47"/>
    <p:sldId id="515" r:id="rId48"/>
    <p:sldId id="516" r:id="rId49"/>
    <p:sldId id="517" r:id="rId50"/>
    <p:sldId id="518" r:id="rId51"/>
    <p:sldId id="334" r:id="rId5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FA5"/>
    <a:srgbClr val="5B9BD5"/>
    <a:srgbClr val="E1D5E7"/>
    <a:srgbClr val="C7B4D0"/>
    <a:srgbClr val="D5E8D4"/>
    <a:srgbClr val="9DC389"/>
    <a:srgbClr val="CDBBD6"/>
    <a:srgbClr val="D6DCE5"/>
    <a:srgbClr val="FCE0E1"/>
    <a:srgbClr val="F7C2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1" autoAdjust="0"/>
    <p:restoredTop sz="94099" autoAdjust="0"/>
  </p:normalViewPr>
  <p:slideViewPr>
    <p:cSldViewPr snapToGrid="0">
      <p:cViewPr varScale="1">
        <p:scale>
          <a:sx n="88" d="100"/>
          <a:sy n="88" d="100"/>
        </p:scale>
        <p:origin x="258" y="9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A1D7F-7240-4FD2-BAF4-BFB0E57A47CC}" type="datetimeFigureOut">
              <a:rPr lang="ko-KR" altLang="en-US" smtClean="0"/>
              <a:t>2024-12-19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B3715-DE9E-4D5D-B7BD-B68F410EFA92}" type="slidenum">
              <a:rPr lang="ko-KR" altLang="en-US" smtClean="0"/>
              <a:t>‹#›</a:t>
            </a:fld>
            <a:endParaRPr lang="ko-KR" altLang="en-US"/>
          </a:p>
        </p:txBody>
      </p:sp>
    </p:spTree>
    <p:extLst>
      <p:ext uri="{BB962C8B-B14F-4D97-AF65-F5344CB8AC3E}">
        <p14:creationId xmlns:p14="http://schemas.microsoft.com/office/powerpoint/2010/main" val="40671123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1</a:t>
            </a:fld>
            <a:endParaRPr lang="ko-KR" altLang="en-US"/>
          </a:p>
        </p:txBody>
      </p:sp>
    </p:spTree>
    <p:extLst>
      <p:ext uri="{BB962C8B-B14F-4D97-AF65-F5344CB8AC3E}">
        <p14:creationId xmlns:p14="http://schemas.microsoft.com/office/powerpoint/2010/main" val="45785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10</a:t>
            </a:fld>
            <a:endParaRPr lang="ko-KR" altLang="en-US"/>
          </a:p>
        </p:txBody>
      </p:sp>
    </p:spTree>
    <p:extLst>
      <p:ext uri="{BB962C8B-B14F-4D97-AF65-F5344CB8AC3E}">
        <p14:creationId xmlns:p14="http://schemas.microsoft.com/office/powerpoint/2010/main" val="124507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pPr marL="0" indent="0">
              <a:buFont typeface="Arial" panose="020B0604020202020204" pitchFamily="34" charset="0"/>
              <a:buNone/>
            </a:pPr>
            <a:endParaRPr lang="en-US" altLang="ko-KR" sz="1200"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11</a:t>
            </a:fld>
            <a:endParaRPr lang="ko-KR" altLang="en-US"/>
          </a:p>
        </p:txBody>
      </p:sp>
    </p:spTree>
    <p:extLst>
      <p:ext uri="{BB962C8B-B14F-4D97-AF65-F5344CB8AC3E}">
        <p14:creationId xmlns:p14="http://schemas.microsoft.com/office/powerpoint/2010/main" val="312508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12</a:t>
            </a:fld>
            <a:endParaRPr lang="ko-KR" altLang="en-US"/>
          </a:p>
        </p:txBody>
      </p:sp>
    </p:spTree>
    <p:extLst>
      <p:ext uri="{BB962C8B-B14F-4D97-AF65-F5344CB8AC3E}">
        <p14:creationId xmlns:p14="http://schemas.microsoft.com/office/powerpoint/2010/main" val="1780490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sz="1200"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13</a:t>
            </a:fld>
            <a:endParaRPr lang="ko-KR" altLang="en-US"/>
          </a:p>
        </p:txBody>
      </p:sp>
    </p:spTree>
    <p:extLst>
      <p:ext uri="{BB962C8B-B14F-4D97-AF65-F5344CB8AC3E}">
        <p14:creationId xmlns:p14="http://schemas.microsoft.com/office/powerpoint/2010/main" val="1390607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14</a:t>
            </a:fld>
            <a:endParaRPr lang="ko-KR" altLang="en-US"/>
          </a:p>
        </p:txBody>
      </p:sp>
    </p:spTree>
    <p:extLst>
      <p:ext uri="{BB962C8B-B14F-4D97-AF65-F5344CB8AC3E}">
        <p14:creationId xmlns:p14="http://schemas.microsoft.com/office/powerpoint/2010/main" val="373368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15</a:t>
            </a:fld>
            <a:endParaRPr lang="ko-KR" altLang="en-US"/>
          </a:p>
        </p:txBody>
      </p:sp>
    </p:spTree>
    <p:extLst>
      <p:ext uri="{BB962C8B-B14F-4D97-AF65-F5344CB8AC3E}">
        <p14:creationId xmlns:p14="http://schemas.microsoft.com/office/powerpoint/2010/main" val="308865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16</a:t>
            </a:fld>
            <a:endParaRPr lang="ko-KR" altLang="en-US"/>
          </a:p>
        </p:txBody>
      </p:sp>
    </p:spTree>
    <p:extLst>
      <p:ext uri="{BB962C8B-B14F-4D97-AF65-F5344CB8AC3E}">
        <p14:creationId xmlns:p14="http://schemas.microsoft.com/office/powerpoint/2010/main" val="1652439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17</a:t>
            </a:fld>
            <a:endParaRPr lang="ko-KR" altLang="en-US"/>
          </a:p>
        </p:txBody>
      </p:sp>
    </p:spTree>
    <p:extLst>
      <p:ext uri="{BB962C8B-B14F-4D97-AF65-F5344CB8AC3E}">
        <p14:creationId xmlns:p14="http://schemas.microsoft.com/office/powerpoint/2010/main" val="2731812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18</a:t>
            </a:fld>
            <a:endParaRPr lang="ko-KR" altLang="en-US"/>
          </a:p>
        </p:txBody>
      </p:sp>
    </p:spTree>
    <p:extLst>
      <p:ext uri="{BB962C8B-B14F-4D97-AF65-F5344CB8AC3E}">
        <p14:creationId xmlns:p14="http://schemas.microsoft.com/office/powerpoint/2010/main" val="1921212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19</a:t>
            </a:fld>
            <a:endParaRPr lang="ko-KR" altLang="en-US"/>
          </a:p>
        </p:txBody>
      </p:sp>
    </p:spTree>
    <p:extLst>
      <p:ext uri="{BB962C8B-B14F-4D97-AF65-F5344CB8AC3E}">
        <p14:creationId xmlns:p14="http://schemas.microsoft.com/office/powerpoint/2010/main" val="345461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2</a:t>
            </a:fld>
            <a:endParaRPr lang="ko-KR" altLang="en-US"/>
          </a:p>
        </p:txBody>
      </p:sp>
    </p:spTree>
    <p:extLst>
      <p:ext uri="{BB962C8B-B14F-4D97-AF65-F5344CB8AC3E}">
        <p14:creationId xmlns:p14="http://schemas.microsoft.com/office/powerpoint/2010/main" val="320052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20</a:t>
            </a:fld>
            <a:endParaRPr lang="ko-KR" altLang="en-US"/>
          </a:p>
        </p:txBody>
      </p:sp>
    </p:spTree>
    <p:extLst>
      <p:ext uri="{BB962C8B-B14F-4D97-AF65-F5344CB8AC3E}">
        <p14:creationId xmlns:p14="http://schemas.microsoft.com/office/powerpoint/2010/main" val="840147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21</a:t>
            </a:fld>
            <a:endParaRPr lang="ko-KR" altLang="en-US"/>
          </a:p>
        </p:txBody>
      </p:sp>
    </p:spTree>
    <p:extLst>
      <p:ext uri="{BB962C8B-B14F-4D97-AF65-F5344CB8AC3E}">
        <p14:creationId xmlns:p14="http://schemas.microsoft.com/office/powerpoint/2010/main" val="106537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22</a:t>
            </a:fld>
            <a:endParaRPr lang="ko-KR" altLang="en-US"/>
          </a:p>
        </p:txBody>
      </p:sp>
    </p:spTree>
    <p:extLst>
      <p:ext uri="{BB962C8B-B14F-4D97-AF65-F5344CB8AC3E}">
        <p14:creationId xmlns:p14="http://schemas.microsoft.com/office/powerpoint/2010/main" val="318893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23</a:t>
            </a:fld>
            <a:endParaRPr lang="ko-KR" altLang="en-US"/>
          </a:p>
        </p:txBody>
      </p:sp>
    </p:spTree>
    <p:extLst>
      <p:ext uri="{BB962C8B-B14F-4D97-AF65-F5344CB8AC3E}">
        <p14:creationId xmlns:p14="http://schemas.microsoft.com/office/powerpoint/2010/main" val="3912085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24</a:t>
            </a:fld>
            <a:endParaRPr lang="ko-KR" altLang="en-US"/>
          </a:p>
        </p:txBody>
      </p:sp>
    </p:spTree>
    <p:extLst>
      <p:ext uri="{BB962C8B-B14F-4D97-AF65-F5344CB8AC3E}">
        <p14:creationId xmlns:p14="http://schemas.microsoft.com/office/powerpoint/2010/main" val="2759396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25</a:t>
            </a:fld>
            <a:endParaRPr lang="ko-KR" altLang="en-US"/>
          </a:p>
        </p:txBody>
      </p:sp>
    </p:spTree>
    <p:extLst>
      <p:ext uri="{BB962C8B-B14F-4D97-AF65-F5344CB8AC3E}">
        <p14:creationId xmlns:p14="http://schemas.microsoft.com/office/powerpoint/2010/main" val="69938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26</a:t>
            </a:fld>
            <a:endParaRPr lang="ko-KR" altLang="en-US"/>
          </a:p>
        </p:txBody>
      </p:sp>
    </p:spTree>
    <p:extLst>
      <p:ext uri="{BB962C8B-B14F-4D97-AF65-F5344CB8AC3E}">
        <p14:creationId xmlns:p14="http://schemas.microsoft.com/office/powerpoint/2010/main" val="3965247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27</a:t>
            </a:fld>
            <a:endParaRPr lang="ko-KR" altLang="en-US"/>
          </a:p>
        </p:txBody>
      </p:sp>
    </p:spTree>
    <p:extLst>
      <p:ext uri="{BB962C8B-B14F-4D97-AF65-F5344CB8AC3E}">
        <p14:creationId xmlns:p14="http://schemas.microsoft.com/office/powerpoint/2010/main" val="2092895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28</a:t>
            </a:fld>
            <a:endParaRPr lang="ko-KR" altLang="en-US"/>
          </a:p>
        </p:txBody>
      </p:sp>
    </p:spTree>
    <p:extLst>
      <p:ext uri="{BB962C8B-B14F-4D97-AF65-F5344CB8AC3E}">
        <p14:creationId xmlns:p14="http://schemas.microsoft.com/office/powerpoint/2010/main" val="89276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29</a:t>
            </a:fld>
            <a:endParaRPr lang="ko-KR" altLang="en-US"/>
          </a:p>
        </p:txBody>
      </p:sp>
    </p:spTree>
    <p:extLst>
      <p:ext uri="{BB962C8B-B14F-4D97-AF65-F5344CB8AC3E}">
        <p14:creationId xmlns:p14="http://schemas.microsoft.com/office/powerpoint/2010/main" val="337853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3</a:t>
            </a:fld>
            <a:endParaRPr lang="ko-KR" altLang="en-US"/>
          </a:p>
        </p:txBody>
      </p:sp>
    </p:spTree>
    <p:extLst>
      <p:ext uri="{BB962C8B-B14F-4D97-AF65-F5344CB8AC3E}">
        <p14:creationId xmlns:p14="http://schemas.microsoft.com/office/powerpoint/2010/main" val="565724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30</a:t>
            </a:fld>
            <a:endParaRPr lang="ko-KR" altLang="en-US"/>
          </a:p>
        </p:txBody>
      </p:sp>
    </p:spTree>
    <p:extLst>
      <p:ext uri="{BB962C8B-B14F-4D97-AF65-F5344CB8AC3E}">
        <p14:creationId xmlns:p14="http://schemas.microsoft.com/office/powerpoint/2010/main" val="945662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31</a:t>
            </a:fld>
            <a:endParaRPr lang="ko-KR" altLang="en-US"/>
          </a:p>
        </p:txBody>
      </p:sp>
    </p:spTree>
    <p:extLst>
      <p:ext uri="{BB962C8B-B14F-4D97-AF65-F5344CB8AC3E}">
        <p14:creationId xmlns:p14="http://schemas.microsoft.com/office/powerpoint/2010/main" val="3595526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32</a:t>
            </a:fld>
            <a:endParaRPr lang="ko-KR" altLang="en-US"/>
          </a:p>
        </p:txBody>
      </p:sp>
    </p:spTree>
    <p:extLst>
      <p:ext uri="{BB962C8B-B14F-4D97-AF65-F5344CB8AC3E}">
        <p14:creationId xmlns:p14="http://schemas.microsoft.com/office/powerpoint/2010/main" val="3282251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33</a:t>
            </a:fld>
            <a:endParaRPr lang="ko-KR" altLang="en-US"/>
          </a:p>
        </p:txBody>
      </p:sp>
    </p:spTree>
    <p:extLst>
      <p:ext uri="{BB962C8B-B14F-4D97-AF65-F5344CB8AC3E}">
        <p14:creationId xmlns:p14="http://schemas.microsoft.com/office/powerpoint/2010/main" val="2357660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34</a:t>
            </a:fld>
            <a:endParaRPr lang="ko-KR" altLang="en-US"/>
          </a:p>
        </p:txBody>
      </p:sp>
    </p:spTree>
    <p:extLst>
      <p:ext uri="{BB962C8B-B14F-4D97-AF65-F5344CB8AC3E}">
        <p14:creationId xmlns:p14="http://schemas.microsoft.com/office/powerpoint/2010/main" val="3084488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35</a:t>
            </a:fld>
            <a:endParaRPr lang="ko-KR" altLang="en-US"/>
          </a:p>
        </p:txBody>
      </p:sp>
    </p:spTree>
    <p:extLst>
      <p:ext uri="{BB962C8B-B14F-4D97-AF65-F5344CB8AC3E}">
        <p14:creationId xmlns:p14="http://schemas.microsoft.com/office/powerpoint/2010/main" val="254377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36</a:t>
            </a:fld>
            <a:endParaRPr lang="ko-KR" altLang="en-US"/>
          </a:p>
        </p:txBody>
      </p:sp>
    </p:spTree>
    <p:extLst>
      <p:ext uri="{BB962C8B-B14F-4D97-AF65-F5344CB8AC3E}">
        <p14:creationId xmlns:p14="http://schemas.microsoft.com/office/powerpoint/2010/main" val="2834542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37</a:t>
            </a:fld>
            <a:endParaRPr lang="ko-KR" altLang="en-US"/>
          </a:p>
        </p:txBody>
      </p:sp>
    </p:spTree>
    <p:extLst>
      <p:ext uri="{BB962C8B-B14F-4D97-AF65-F5344CB8AC3E}">
        <p14:creationId xmlns:p14="http://schemas.microsoft.com/office/powerpoint/2010/main" val="1031050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31ED-39FB-4E4D-1616-616A24BC6FD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6200217-FAEC-F9F1-40B4-0A85C875E5A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28C91A-357D-7160-3429-FA088A7A4C6B}"/>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8A768934-4E5A-4186-1DB8-15CE3489F87D}"/>
              </a:ext>
            </a:extLst>
          </p:cNvPr>
          <p:cNvSpPr>
            <a:spLocks noGrp="1"/>
          </p:cNvSpPr>
          <p:nvPr>
            <p:ph type="sldNum" sz="quarter" idx="5"/>
          </p:nvPr>
        </p:nvSpPr>
        <p:spPr/>
        <p:txBody>
          <a:bodyPr/>
          <a:lstStyle/>
          <a:p>
            <a:fld id="{70BB3715-DE9E-4D5D-B7BD-B68F410EFA92}" type="slidenum">
              <a:rPr lang="ko-KR" altLang="en-US" smtClean="0"/>
              <a:t>38</a:t>
            </a:fld>
            <a:endParaRPr lang="ko-KR" altLang="en-US"/>
          </a:p>
        </p:txBody>
      </p:sp>
    </p:spTree>
    <p:extLst>
      <p:ext uri="{BB962C8B-B14F-4D97-AF65-F5344CB8AC3E}">
        <p14:creationId xmlns:p14="http://schemas.microsoft.com/office/powerpoint/2010/main" val="3144234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39</a:t>
            </a:fld>
            <a:endParaRPr lang="ko-KR" altLang="en-US"/>
          </a:p>
        </p:txBody>
      </p:sp>
    </p:spTree>
    <p:extLst>
      <p:ext uri="{BB962C8B-B14F-4D97-AF65-F5344CB8AC3E}">
        <p14:creationId xmlns:p14="http://schemas.microsoft.com/office/powerpoint/2010/main" val="3484262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a:t>
            </a:fld>
            <a:endParaRPr lang="ko-KR" altLang="en-US"/>
          </a:p>
        </p:txBody>
      </p:sp>
    </p:spTree>
    <p:extLst>
      <p:ext uri="{BB962C8B-B14F-4D97-AF65-F5344CB8AC3E}">
        <p14:creationId xmlns:p14="http://schemas.microsoft.com/office/powerpoint/2010/main" val="2061303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40</a:t>
            </a:fld>
            <a:endParaRPr lang="ko-KR" altLang="en-US"/>
          </a:p>
        </p:txBody>
      </p:sp>
    </p:spTree>
    <p:extLst>
      <p:ext uri="{BB962C8B-B14F-4D97-AF65-F5344CB8AC3E}">
        <p14:creationId xmlns:p14="http://schemas.microsoft.com/office/powerpoint/2010/main" val="1700035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41</a:t>
            </a:fld>
            <a:endParaRPr lang="ko-KR" altLang="en-US"/>
          </a:p>
        </p:txBody>
      </p:sp>
    </p:spTree>
    <p:extLst>
      <p:ext uri="{BB962C8B-B14F-4D97-AF65-F5344CB8AC3E}">
        <p14:creationId xmlns:p14="http://schemas.microsoft.com/office/powerpoint/2010/main" val="2203140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42</a:t>
            </a:fld>
            <a:endParaRPr lang="ko-KR" altLang="en-US"/>
          </a:p>
        </p:txBody>
      </p:sp>
    </p:spTree>
    <p:extLst>
      <p:ext uri="{BB962C8B-B14F-4D97-AF65-F5344CB8AC3E}">
        <p14:creationId xmlns:p14="http://schemas.microsoft.com/office/powerpoint/2010/main" val="32880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43</a:t>
            </a:fld>
            <a:endParaRPr lang="ko-KR" altLang="en-US"/>
          </a:p>
        </p:txBody>
      </p:sp>
    </p:spTree>
    <p:extLst>
      <p:ext uri="{BB962C8B-B14F-4D97-AF65-F5344CB8AC3E}">
        <p14:creationId xmlns:p14="http://schemas.microsoft.com/office/powerpoint/2010/main" val="6494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44</a:t>
            </a:fld>
            <a:endParaRPr lang="ko-KR" altLang="en-US"/>
          </a:p>
        </p:txBody>
      </p:sp>
    </p:spTree>
    <p:extLst>
      <p:ext uri="{BB962C8B-B14F-4D97-AF65-F5344CB8AC3E}">
        <p14:creationId xmlns:p14="http://schemas.microsoft.com/office/powerpoint/2010/main" val="2895805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45</a:t>
            </a:fld>
            <a:endParaRPr lang="ko-KR" altLang="en-US"/>
          </a:p>
        </p:txBody>
      </p:sp>
    </p:spTree>
    <p:extLst>
      <p:ext uri="{BB962C8B-B14F-4D97-AF65-F5344CB8AC3E}">
        <p14:creationId xmlns:p14="http://schemas.microsoft.com/office/powerpoint/2010/main" val="632050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46</a:t>
            </a:fld>
            <a:endParaRPr lang="ko-KR" altLang="en-US"/>
          </a:p>
        </p:txBody>
      </p:sp>
    </p:spTree>
    <p:extLst>
      <p:ext uri="{BB962C8B-B14F-4D97-AF65-F5344CB8AC3E}">
        <p14:creationId xmlns:p14="http://schemas.microsoft.com/office/powerpoint/2010/main" val="2251046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47</a:t>
            </a:fld>
            <a:endParaRPr lang="ko-KR" altLang="en-US"/>
          </a:p>
        </p:txBody>
      </p:sp>
    </p:spTree>
    <p:extLst>
      <p:ext uri="{BB962C8B-B14F-4D97-AF65-F5344CB8AC3E}">
        <p14:creationId xmlns:p14="http://schemas.microsoft.com/office/powerpoint/2010/main" val="3539973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48</a:t>
            </a:fld>
            <a:endParaRPr lang="ko-KR" altLang="en-US"/>
          </a:p>
        </p:txBody>
      </p:sp>
    </p:spTree>
    <p:extLst>
      <p:ext uri="{BB962C8B-B14F-4D97-AF65-F5344CB8AC3E}">
        <p14:creationId xmlns:p14="http://schemas.microsoft.com/office/powerpoint/2010/main" val="1972965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49</a:t>
            </a:fld>
            <a:endParaRPr lang="ko-KR" altLang="en-US"/>
          </a:p>
        </p:txBody>
      </p:sp>
    </p:spTree>
    <p:extLst>
      <p:ext uri="{BB962C8B-B14F-4D97-AF65-F5344CB8AC3E}">
        <p14:creationId xmlns:p14="http://schemas.microsoft.com/office/powerpoint/2010/main" val="12549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5</a:t>
            </a:fld>
            <a:endParaRPr lang="ko-KR" altLang="en-US"/>
          </a:p>
        </p:txBody>
      </p:sp>
    </p:spTree>
    <p:extLst>
      <p:ext uri="{BB962C8B-B14F-4D97-AF65-F5344CB8AC3E}">
        <p14:creationId xmlns:p14="http://schemas.microsoft.com/office/powerpoint/2010/main" val="4000169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50</a:t>
            </a:fld>
            <a:endParaRPr lang="ko-KR" altLang="en-US"/>
          </a:p>
        </p:txBody>
      </p:sp>
    </p:spTree>
    <p:extLst>
      <p:ext uri="{BB962C8B-B14F-4D97-AF65-F5344CB8AC3E}">
        <p14:creationId xmlns:p14="http://schemas.microsoft.com/office/powerpoint/2010/main" val="140861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51</a:t>
            </a:fld>
            <a:endParaRPr lang="ko-KR" altLang="en-US"/>
          </a:p>
        </p:txBody>
      </p:sp>
    </p:spTree>
    <p:extLst>
      <p:ext uri="{BB962C8B-B14F-4D97-AF65-F5344CB8AC3E}">
        <p14:creationId xmlns:p14="http://schemas.microsoft.com/office/powerpoint/2010/main" val="134982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0BB3715-DE9E-4D5D-B7BD-B68F410EFA92}" type="slidenum">
              <a:rPr lang="ko-KR" altLang="en-US" smtClean="0"/>
              <a:t>6</a:t>
            </a:fld>
            <a:endParaRPr lang="ko-KR" altLang="en-US"/>
          </a:p>
        </p:txBody>
      </p:sp>
    </p:spTree>
    <p:extLst>
      <p:ext uri="{BB962C8B-B14F-4D97-AF65-F5344CB8AC3E}">
        <p14:creationId xmlns:p14="http://schemas.microsoft.com/office/powerpoint/2010/main" val="1046461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43E9-1E15-9AAC-6EDA-34382443EA0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7C045BB-594C-9CA6-76C1-E4E8AE2CD5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EAA4563-37C5-58FC-727E-D6E8318338A5}"/>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6FDE89D5-E337-8C0B-B6AD-1C969BEF5369}"/>
              </a:ext>
            </a:extLst>
          </p:cNvPr>
          <p:cNvSpPr>
            <a:spLocks noGrp="1"/>
          </p:cNvSpPr>
          <p:nvPr>
            <p:ph type="sldNum" sz="quarter" idx="5"/>
          </p:nvPr>
        </p:nvSpPr>
        <p:spPr/>
        <p:txBody>
          <a:bodyPr/>
          <a:lstStyle/>
          <a:p>
            <a:fld id="{70BB3715-DE9E-4D5D-B7BD-B68F410EFA92}" type="slidenum">
              <a:rPr lang="ko-KR" altLang="en-US" smtClean="0"/>
              <a:t>7</a:t>
            </a:fld>
            <a:endParaRPr lang="ko-KR" altLang="en-US"/>
          </a:p>
        </p:txBody>
      </p:sp>
    </p:spTree>
    <p:extLst>
      <p:ext uri="{BB962C8B-B14F-4D97-AF65-F5344CB8AC3E}">
        <p14:creationId xmlns:p14="http://schemas.microsoft.com/office/powerpoint/2010/main" val="175457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081C6-E5D0-100A-DDB3-D6BFD4CA27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2A11C38-AEA4-8244-2E4F-3899C683AB6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11A7FE4-878D-35EA-8214-05DCD4C2F5D0}"/>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DE1C8E2A-F21F-8698-5CC8-84B368F1B3AF}"/>
              </a:ext>
            </a:extLst>
          </p:cNvPr>
          <p:cNvSpPr>
            <a:spLocks noGrp="1"/>
          </p:cNvSpPr>
          <p:nvPr>
            <p:ph type="sldNum" sz="quarter" idx="5"/>
          </p:nvPr>
        </p:nvSpPr>
        <p:spPr/>
        <p:txBody>
          <a:bodyPr/>
          <a:lstStyle/>
          <a:p>
            <a:fld id="{70BB3715-DE9E-4D5D-B7BD-B68F410EFA92}" type="slidenum">
              <a:rPr lang="ko-KR" altLang="en-US" smtClean="0"/>
              <a:t>8</a:t>
            </a:fld>
            <a:endParaRPr lang="ko-KR" altLang="en-US"/>
          </a:p>
        </p:txBody>
      </p:sp>
    </p:spTree>
    <p:extLst>
      <p:ext uri="{BB962C8B-B14F-4D97-AF65-F5344CB8AC3E}">
        <p14:creationId xmlns:p14="http://schemas.microsoft.com/office/powerpoint/2010/main" val="268095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40DC9-010E-0C6F-BEB7-FEE9033431C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5B524A-4D1B-D570-B2BF-4D686656117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9C1DFED-8FE4-DDE6-5C67-CF35ED8C319E}"/>
              </a:ext>
            </a:extLst>
          </p:cNvPr>
          <p:cNvSpPr>
            <a:spLocks noGrp="1"/>
          </p:cNvSpPr>
          <p:nvPr>
            <p:ph type="body" idx="1"/>
          </p:nvPr>
        </p:nvSpPr>
        <p:spPr/>
        <p:txBody>
          <a:bodyPr/>
          <a:lstStyle/>
          <a:p>
            <a:endParaRPr lang="en-US" altLang="ko-KR" dirty="0"/>
          </a:p>
        </p:txBody>
      </p:sp>
      <p:sp>
        <p:nvSpPr>
          <p:cNvPr id="4" name="슬라이드 번호 개체 틀 3">
            <a:extLst>
              <a:ext uri="{FF2B5EF4-FFF2-40B4-BE49-F238E27FC236}">
                <a16:creationId xmlns:a16="http://schemas.microsoft.com/office/drawing/2014/main" id="{E73BEFE5-9016-3BCB-3443-A99A215E4B85}"/>
              </a:ext>
            </a:extLst>
          </p:cNvPr>
          <p:cNvSpPr>
            <a:spLocks noGrp="1"/>
          </p:cNvSpPr>
          <p:nvPr>
            <p:ph type="sldNum" sz="quarter" idx="5"/>
          </p:nvPr>
        </p:nvSpPr>
        <p:spPr/>
        <p:txBody>
          <a:bodyPr/>
          <a:lstStyle/>
          <a:p>
            <a:fld id="{70BB3715-DE9E-4D5D-B7BD-B68F410EFA92}" type="slidenum">
              <a:rPr lang="ko-KR" altLang="en-US" smtClean="0"/>
              <a:t>9</a:t>
            </a:fld>
            <a:endParaRPr lang="ko-KR" altLang="en-US"/>
          </a:p>
        </p:txBody>
      </p:sp>
    </p:spTree>
    <p:extLst>
      <p:ext uri="{BB962C8B-B14F-4D97-AF65-F5344CB8AC3E}">
        <p14:creationId xmlns:p14="http://schemas.microsoft.com/office/powerpoint/2010/main" val="54553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06BF33-827D-4586-B233-F043B110ED6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95DA39D5-D316-4567-A84F-672441B33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AD68163-AF97-48D8-9721-86E0F341C0B9}"/>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77159D20-4525-41F5-B189-0125612C2DE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6346442-38C4-4156-9425-9CAB25EF8D3D}"/>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29489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F8B17-804D-4F15-9213-ADE2DD69AC8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64628E70-B588-4C91-8D01-0E286C40D4B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89207A9-66FF-4049-873B-AF161D3C1FEC}"/>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2A0231A9-6A64-476F-A532-B6EF2DE4D66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7BF0310-77FD-4557-B594-4497A7F4BE3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2696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83BB17DE-FEC2-42F4-ADCF-D5514CB80B7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BA84FC0D-B83A-4B4F-BF6C-94BBEECFD67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1D5DA4-A757-4927-ACEF-720CF456325B}"/>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C98F1569-91B4-4120-BDA9-C75EA509262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2B8821-930E-4C8F-BFA5-DF104C9B912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1762317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E9CC13-CFC8-496C-B1DF-0E86DD76CDF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63D0041-D400-4BBE-A674-CE6487F6C5A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74ECDDC-C2A7-4976-ABB8-0368E95B1DA3}"/>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40CBA068-0AEA-467F-93D9-8F6120977B7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53DC646-AA04-42ED-BD7B-3EEFFC8B23D9}"/>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6765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86A3D8-74EE-4D6E-99BA-2434F9D276D4}"/>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1B56832-8CC6-4E42-8060-DD3FD929A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A82805D-3D0E-4AEE-9165-6121E7A32160}"/>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08ECB267-6ADC-4A1D-9BC7-F65C7D7340D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21DA863-6B9D-4F7D-9F6C-4711C47B3403}"/>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2430177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C7F4BDD-42F9-4203-93D5-89E4221825D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AE0C000-5A16-47AA-AE4C-E735E12A114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D209235-99B7-48DE-B71B-9DF6F7790FF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B70E859-480B-49F4-9D61-C68616A3BDC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B6FE757B-D219-4200-B6C5-020AC2723B4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BD31A56-9A73-4472-BA5B-BACF43912EFD}"/>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108831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AA8F3C-CD2A-4353-B644-DE1596B30A9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64D48FA-D69B-40A0-BD73-665E98132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CAD4CA0C-7605-44AD-8763-93AD4CAE73CB}"/>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3FBD213-FB41-42CA-B1BD-C164EC6EB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62546A7-5604-4825-A1D2-C6BD2461A9F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A8594D6C-5995-4548-AF38-CEDEF48A90EE}"/>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8" name="바닥글 개체 틀 7">
            <a:extLst>
              <a:ext uri="{FF2B5EF4-FFF2-40B4-BE49-F238E27FC236}">
                <a16:creationId xmlns:a16="http://schemas.microsoft.com/office/drawing/2014/main" id="{90D3F8F3-DE47-4BA1-8FAD-4B0E6F77019E}"/>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EF543E8-0044-4C4E-AD53-FAB56AE7CE83}"/>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938040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7D4E36-81F9-4399-93CE-25E372C0A07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6762F31-189C-4D7A-A142-0763ED32F8E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4" name="바닥글 개체 틀 3">
            <a:extLst>
              <a:ext uri="{FF2B5EF4-FFF2-40B4-BE49-F238E27FC236}">
                <a16:creationId xmlns:a16="http://schemas.microsoft.com/office/drawing/2014/main" id="{DF40E86A-8F81-4B16-8467-EA40D2FD129C}"/>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A6E3B64-3A2C-4BB2-A330-A2F488E6E3CA}"/>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509289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DD9F09B-B31F-498C-989D-38C25365E885}"/>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3" name="바닥글 개체 틀 2">
            <a:extLst>
              <a:ext uri="{FF2B5EF4-FFF2-40B4-BE49-F238E27FC236}">
                <a16:creationId xmlns:a16="http://schemas.microsoft.com/office/drawing/2014/main" id="{A276DACC-A3AC-44E6-BA26-DCBFA158A0A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FC6C358-8961-4E90-A28A-0C9C1977A3D2}"/>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325276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A2D9AF-0D4D-4A81-B938-252E737C936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06A507E-D8FA-4963-9B63-86F87E9BB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72DBF0B-9287-4D3D-8987-CDD430E4B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09B37E5-DDB0-4917-8196-D178436A0A81}"/>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FA98A814-B1BA-4E68-9207-3723AE3A7D8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F500BF9-77DE-44D5-9F95-0DC24D5A8CBB}"/>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4185844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17C1E-7DD4-4A5D-BC9A-7C3203EC2BC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E37747E-5BD5-4800-9D5F-A22BF0A2A7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94F9392-3A08-4C4F-BF88-042BE0179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58785C0-CED2-4D90-96BB-2B5CAFFB9F0B}"/>
              </a:ext>
            </a:extLst>
          </p:cNvPr>
          <p:cNvSpPr>
            <a:spLocks noGrp="1"/>
          </p:cNvSpPr>
          <p:nvPr>
            <p:ph type="dt" sz="half" idx="10"/>
          </p:nvPr>
        </p:nvSpPr>
        <p:spPr/>
        <p:txBody>
          <a:bodyPr/>
          <a:lstStyle/>
          <a:p>
            <a:fld id="{75B06C20-729D-48AE-B23B-4B98907D735B}" type="datetimeFigureOut">
              <a:rPr lang="ko-KR" altLang="en-US" smtClean="0"/>
              <a:t>2024-12-19</a:t>
            </a:fld>
            <a:endParaRPr lang="ko-KR" altLang="en-US"/>
          </a:p>
        </p:txBody>
      </p:sp>
      <p:sp>
        <p:nvSpPr>
          <p:cNvPr id="6" name="바닥글 개체 틀 5">
            <a:extLst>
              <a:ext uri="{FF2B5EF4-FFF2-40B4-BE49-F238E27FC236}">
                <a16:creationId xmlns:a16="http://schemas.microsoft.com/office/drawing/2014/main" id="{608178C1-C785-4E1A-8378-4FC8054F4EB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040DDD2-1105-492D-BA2D-D77DE7ACD895}"/>
              </a:ext>
            </a:extLst>
          </p:cNvPr>
          <p:cNvSpPr>
            <a:spLocks noGrp="1"/>
          </p:cNvSpPr>
          <p:nvPr>
            <p:ph type="sldNum" sz="quarter" idx="12"/>
          </p:nvPr>
        </p:nvSpPr>
        <p:spPr/>
        <p:txBody>
          <a:body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29375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0D10756-A3F2-4819-9E28-E50282122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9AA2C96-EA84-4794-931F-95E05464BC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B2DDE4F-5273-4899-B515-CCA830A09C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06C20-729D-48AE-B23B-4B98907D735B}" type="datetimeFigureOut">
              <a:rPr lang="ko-KR" altLang="en-US" smtClean="0"/>
              <a:t>2024-12-19</a:t>
            </a:fld>
            <a:endParaRPr lang="ko-KR" altLang="en-US"/>
          </a:p>
        </p:txBody>
      </p:sp>
      <p:sp>
        <p:nvSpPr>
          <p:cNvPr id="5" name="바닥글 개체 틀 4">
            <a:extLst>
              <a:ext uri="{FF2B5EF4-FFF2-40B4-BE49-F238E27FC236}">
                <a16:creationId xmlns:a16="http://schemas.microsoft.com/office/drawing/2014/main" id="{17DDA06A-C510-4FC6-AABC-9D6D22139B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E88BB9C-70D7-4FC5-AA20-0B679559DE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CD7E-F2BE-4F5D-82B0-C9911F88F4EB}" type="slidenum">
              <a:rPr lang="ko-KR" altLang="en-US" smtClean="0"/>
              <a:t>‹#›</a:t>
            </a:fld>
            <a:endParaRPr lang="ko-KR" altLang="en-US"/>
          </a:p>
        </p:txBody>
      </p:sp>
    </p:spTree>
    <p:extLst>
      <p:ext uri="{BB962C8B-B14F-4D97-AF65-F5344CB8AC3E}">
        <p14:creationId xmlns:p14="http://schemas.microsoft.com/office/powerpoint/2010/main" val="3305516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5NhF4TALrow?feature=oembed" TargetMode="Externa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ideo" Target="https://www.youtube.com/embed/f1NObFrgPNY?feature=oembed" TargetMode="Externa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ideo" Target="https://www.youtube.com/embed/mEGhIvX_Ugo?feature=oembed" TargetMode="Externa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XzssraoJBUI?feature=oembed" TargetMode="Externa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video" Target="https://www.youtube.com/embed/3VWzT8BKPGs?feature=oembed" TargetMode="External"/><Relationship Id="rId7" Type="http://schemas.openxmlformats.org/officeDocument/2006/relationships/image" Target="../media/image47.jpeg"/><Relationship Id="rId2" Type="http://schemas.openxmlformats.org/officeDocument/2006/relationships/video" Target="https://www.youtube.com/embed/XxgQPuPo0iU?feature=oembed" TargetMode="External"/><Relationship Id="rId1" Type="http://schemas.openxmlformats.org/officeDocument/2006/relationships/video" Target="https://www.youtube.com/embed/UUcZtfkUyto?feature=oembed" TargetMode="External"/><Relationship Id="rId6" Type="http://schemas.openxmlformats.org/officeDocument/2006/relationships/notesSlide" Target="../notesSlides/notesSlide50.xml"/><Relationship Id="rId5" Type="http://schemas.openxmlformats.org/officeDocument/2006/relationships/slideLayout" Target="../slideLayouts/slideLayout2.xml"/><Relationship Id="rId10" Type="http://schemas.openxmlformats.org/officeDocument/2006/relationships/image" Target="../media/image50.jpeg"/><Relationship Id="rId4" Type="http://schemas.openxmlformats.org/officeDocument/2006/relationships/video" Target="https://www.youtube.com/embed/PNggifcleCc?feature=oembed" TargetMode="External"/><Relationship Id="rId9" Type="http://schemas.openxmlformats.org/officeDocument/2006/relationships/image" Target="../media/image49.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DF1978-CCC2-4326-976D-29374607BAEB}"/>
              </a:ext>
            </a:extLst>
          </p:cNvPr>
          <p:cNvSpPr>
            <a:spLocks noGrp="1"/>
          </p:cNvSpPr>
          <p:nvPr>
            <p:ph type="ctrTitle"/>
          </p:nvPr>
        </p:nvSpPr>
        <p:spPr/>
        <p:txBody>
          <a:bodyPr/>
          <a:lstStyle/>
          <a:p>
            <a:r>
              <a:rPr lang="en-US" altLang="ko-KR" dirty="0"/>
              <a:t>Lab Seminar</a:t>
            </a:r>
            <a:endParaRPr lang="ko-KR" altLang="en-US" dirty="0"/>
          </a:p>
        </p:txBody>
      </p:sp>
      <p:sp>
        <p:nvSpPr>
          <p:cNvPr id="3" name="부제목 2">
            <a:extLst>
              <a:ext uri="{FF2B5EF4-FFF2-40B4-BE49-F238E27FC236}">
                <a16:creationId xmlns:a16="http://schemas.microsoft.com/office/drawing/2014/main" id="{612068E6-DA7A-4E5A-A86A-252BAABFB7AE}"/>
              </a:ext>
            </a:extLst>
          </p:cNvPr>
          <p:cNvSpPr>
            <a:spLocks noGrp="1"/>
          </p:cNvSpPr>
          <p:nvPr>
            <p:ph type="subTitle" idx="1"/>
          </p:nvPr>
        </p:nvSpPr>
        <p:spPr>
          <a:xfrm>
            <a:off x="1524000" y="5031658"/>
            <a:ext cx="9144000" cy="1407957"/>
          </a:xfrm>
        </p:spPr>
        <p:txBody>
          <a:bodyPr>
            <a:normAutofit/>
          </a:bodyPr>
          <a:lstStyle/>
          <a:p>
            <a:r>
              <a:rPr lang="en-US" altLang="ko-KR" dirty="0"/>
              <a:t>2024.11.19 </a:t>
            </a:r>
          </a:p>
          <a:p>
            <a:r>
              <a:rPr lang="en-US" altLang="ko-KR" dirty="0"/>
              <a:t>16:00(UTC+9)</a:t>
            </a:r>
          </a:p>
          <a:p>
            <a:r>
              <a:rPr lang="en-US" altLang="ko-KR" dirty="0" err="1"/>
              <a:t>Seungwan</a:t>
            </a:r>
            <a:r>
              <a:rPr lang="en-US" altLang="ko-KR" dirty="0"/>
              <a:t> Woo (UST)</a:t>
            </a:r>
            <a:endParaRPr lang="ko-KR" altLang="en-US" dirty="0"/>
          </a:p>
        </p:txBody>
      </p:sp>
    </p:spTree>
    <p:extLst>
      <p:ext uri="{BB962C8B-B14F-4D97-AF65-F5344CB8AC3E}">
        <p14:creationId xmlns:p14="http://schemas.microsoft.com/office/powerpoint/2010/main" val="408820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4508340"/>
            <a:ext cx="10461837" cy="1569660"/>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Compresses the input pixel space video V (T’ x 3 x H’ x W’) to a continuous valued latent X  (T</a:t>
            </a:r>
            <a:r>
              <a:rPr lang="ko-KR" altLang="en-US" sz="1600" dirty="0"/>
              <a:t> </a:t>
            </a:r>
            <a:r>
              <a:rPr lang="en-US" altLang="ko-KR" sz="1600" dirty="0"/>
              <a:t>x</a:t>
            </a:r>
            <a:r>
              <a:rPr lang="ko-KR" altLang="en-US" sz="1600" dirty="0"/>
              <a:t> </a:t>
            </a:r>
            <a:r>
              <a:rPr lang="en-US" altLang="ko-KR" sz="1600" dirty="0"/>
              <a:t>C x H x W)</a:t>
            </a:r>
          </a:p>
          <a:p>
            <a:r>
              <a:rPr lang="en-US" altLang="ko-KR" sz="1600" dirty="0"/>
              <a:t>	T′/T = H’/H = W′/ W = 8,</a:t>
            </a:r>
          </a:p>
          <a:p>
            <a:r>
              <a:rPr lang="en-US" altLang="ko-KR" sz="1600" dirty="0"/>
              <a:t>	C(Number of channels in the latent space X) = 16</a:t>
            </a:r>
          </a:p>
          <a:p>
            <a:pPr marL="285750" indent="-285750">
              <a:buFont typeface="Arial" panose="020B0604020202020204" pitchFamily="34" charset="0"/>
              <a:buChar char="•"/>
            </a:pPr>
            <a:r>
              <a:rPr lang="en-US" altLang="ko-KR" sz="1600" dirty="0"/>
              <a:t>Temporal </a:t>
            </a:r>
            <a:r>
              <a:rPr lang="en-US" altLang="ko-KR" sz="1600" dirty="0" err="1"/>
              <a:t>downsampling</a:t>
            </a:r>
            <a:r>
              <a:rPr lang="en-US" altLang="ko-KR" sz="1600" dirty="0"/>
              <a:t> is performed via </a:t>
            </a:r>
            <a:r>
              <a:rPr lang="en-US" altLang="ko-KR" sz="1600" dirty="0" err="1"/>
              <a:t>strided</a:t>
            </a:r>
            <a:r>
              <a:rPr lang="en-US" altLang="ko-KR" sz="1600" dirty="0"/>
              <a:t> convolution with stride of 2, and </a:t>
            </a:r>
            <a:r>
              <a:rPr lang="en-US" altLang="ko-KR" sz="1600" dirty="0" err="1"/>
              <a:t>upsampling</a:t>
            </a:r>
            <a:r>
              <a:rPr lang="en-US" altLang="ko-KR" sz="1600" dirty="0"/>
              <a:t> by nearest-</a:t>
            </a:r>
            <a:r>
              <a:rPr lang="en-US" altLang="ko-KR" sz="1600" dirty="0" err="1"/>
              <a:t>neighbour</a:t>
            </a:r>
            <a:r>
              <a:rPr lang="en-US" altLang="ko-KR" sz="1600" dirty="0"/>
              <a:t> interpolation followed by convolution.</a:t>
            </a:r>
          </a:p>
          <a:p>
            <a:pPr marL="285750" indent="-285750">
              <a:buFont typeface="Arial" panose="020B0604020202020204" pitchFamily="34" charset="0"/>
              <a:buChar char="•"/>
            </a:pPr>
            <a:r>
              <a:rPr lang="en-US" altLang="ko-KR" sz="1600" dirty="0"/>
              <a:t>This process removes spurious frames and makes the frames flow more naturally.</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F3809322-B32B-AE45-9767-5A9893EFF8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52541" y="1823695"/>
            <a:ext cx="7486918" cy="2277923"/>
          </a:xfrm>
          <a:prstGeom prst="rect">
            <a:avLst/>
          </a:prstGeom>
        </p:spPr>
      </p:pic>
      <p:sp>
        <p:nvSpPr>
          <p:cNvPr id="3" name="TextBox 2">
            <a:extLst>
              <a:ext uri="{FF2B5EF4-FFF2-40B4-BE49-F238E27FC236}">
                <a16:creationId xmlns:a16="http://schemas.microsoft.com/office/drawing/2014/main" id="{776E0030-86E2-F3AC-5336-CB600F77E008}"/>
              </a:ext>
            </a:extLst>
          </p:cNvPr>
          <p:cNvSpPr txBox="1"/>
          <p:nvPr/>
        </p:nvSpPr>
        <p:spPr>
          <a:xfrm>
            <a:off x="515154" y="1047641"/>
            <a:ext cx="6689012" cy="369332"/>
          </a:xfrm>
          <a:prstGeom prst="rect">
            <a:avLst/>
          </a:prstGeom>
          <a:noFill/>
        </p:spPr>
        <p:txBody>
          <a:bodyPr wrap="square" rtlCol="0">
            <a:spAutoFit/>
          </a:bodyPr>
          <a:lstStyle/>
          <a:p>
            <a:r>
              <a:rPr lang="en-US" altLang="ko-KR" dirty="0"/>
              <a:t>Temporal</a:t>
            </a:r>
            <a:r>
              <a:rPr lang="ko-KR" altLang="en-US" dirty="0"/>
              <a:t> </a:t>
            </a:r>
            <a:r>
              <a:rPr lang="en-US" altLang="ko-KR" dirty="0"/>
              <a:t>Autoencoder</a:t>
            </a:r>
            <a:r>
              <a:rPr lang="ko-KR" altLang="en-US" dirty="0"/>
              <a:t> </a:t>
            </a:r>
            <a:r>
              <a:rPr lang="en-US" altLang="ko-KR" dirty="0"/>
              <a:t>(TAE)</a:t>
            </a:r>
            <a:endParaRPr lang="ko-KR" altLang="en-US" dirty="0"/>
          </a:p>
        </p:txBody>
      </p:sp>
    </p:spTree>
    <p:extLst>
      <p:ext uri="{BB962C8B-B14F-4D97-AF65-F5344CB8AC3E}">
        <p14:creationId xmlns:p14="http://schemas.microsoft.com/office/powerpoint/2010/main" val="269804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0" y="4721237"/>
            <a:ext cx="10461837"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Standard methods, such as LDM, generate high-norms at specific locations in the latent space, which appear as spot artifacts during decoding.</a:t>
            </a:r>
          </a:p>
          <a:p>
            <a:pPr marL="285750" indent="-285750">
              <a:buFont typeface="Arial" panose="020B0604020202020204" pitchFamily="34" charset="0"/>
              <a:buChar char="•"/>
            </a:pPr>
            <a:r>
              <a:rPr lang="en-US" altLang="ko-KR" sz="1600" dirty="0"/>
              <a:t>This is a form of shortcut learning, where the model learns to store crucial global information in these high-norm latent dots.</a:t>
            </a:r>
          </a:p>
          <a:p>
            <a:pPr marL="285750" indent="-285750">
              <a:buFont typeface="Arial" panose="020B0604020202020204" pitchFamily="34" charset="0"/>
              <a:buChar char="•"/>
            </a:pPr>
            <a:r>
              <a:rPr lang="en-US" altLang="ko-KR" sz="1600" dirty="0"/>
              <a:t>In this paper, prevent high-norms by penalizing high-norm values that deviate significantly from the latent space mean without changing the model structure. </a:t>
            </a:r>
          </a:p>
          <a:p>
            <a:pPr marL="285750" indent="-285750">
              <a:buFont typeface="Arial" panose="020B0604020202020204" pitchFamily="34" charset="0"/>
              <a:buChar char="•"/>
            </a:pPr>
            <a:r>
              <a:rPr lang="en-US" altLang="ko-KR" sz="1600" dirty="0"/>
              <a:t>r=3 , loss</a:t>
            </a:r>
            <a:r>
              <a:rPr lang="ko-KR" altLang="en-US" sz="1600" dirty="0"/>
              <a:t> </a:t>
            </a:r>
            <a:r>
              <a:rPr lang="en-US" altLang="ko-KR" sz="1600" dirty="0"/>
              <a:t>weight:</a:t>
            </a:r>
            <a:r>
              <a:rPr lang="ko-KR" altLang="en-US" sz="1600" dirty="0"/>
              <a:t> </a:t>
            </a:r>
            <a:r>
              <a:rPr lang="en-US" altLang="ko-KR" sz="1600" dirty="0"/>
              <a:t>1e5</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F3809322-B32B-AE45-9767-5A9893EFF8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49248" y="1422839"/>
            <a:ext cx="6693502" cy="2277923"/>
          </a:xfrm>
          <a:prstGeom prst="rect">
            <a:avLst/>
          </a:prstGeom>
        </p:spPr>
      </p:pic>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Improvements</a:t>
            </a:r>
            <a:r>
              <a:rPr lang="ko-KR" altLang="en-US" dirty="0"/>
              <a:t> </a:t>
            </a:r>
            <a:r>
              <a:rPr lang="en-US" altLang="ko-KR" dirty="0"/>
              <a:t>to the training objective</a:t>
            </a:r>
            <a:endParaRPr lang="ko-KR" altLang="en-US" dirty="0"/>
          </a:p>
        </p:txBody>
      </p:sp>
      <p:pic>
        <p:nvPicPr>
          <p:cNvPr id="8" name="그림 7">
            <a:extLst>
              <a:ext uri="{FF2B5EF4-FFF2-40B4-BE49-F238E27FC236}">
                <a16:creationId xmlns:a16="http://schemas.microsoft.com/office/drawing/2014/main" id="{B0BE7C05-DD59-420C-B312-F1F3CDF9CE0F}"/>
              </a:ext>
            </a:extLst>
          </p:cNvPr>
          <p:cNvPicPr>
            <a:picLocks noChangeAspect="1"/>
          </p:cNvPicPr>
          <p:nvPr/>
        </p:nvPicPr>
        <p:blipFill>
          <a:blip r:embed="rId4"/>
          <a:stretch>
            <a:fillRect/>
          </a:stretch>
        </p:blipFill>
        <p:spPr>
          <a:xfrm>
            <a:off x="1835805" y="3745381"/>
            <a:ext cx="8520386" cy="931237"/>
          </a:xfrm>
          <a:prstGeom prst="rect">
            <a:avLst/>
          </a:prstGeom>
        </p:spPr>
      </p:pic>
    </p:spTree>
    <p:extLst>
      <p:ext uri="{BB962C8B-B14F-4D97-AF65-F5344CB8AC3E}">
        <p14:creationId xmlns:p14="http://schemas.microsoft.com/office/powerpoint/2010/main" val="357287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8F6F45-8B2C-C69A-4C33-65695F5AAA93}"/>
                  </a:ext>
                </a:extLst>
              </p:cNvPr>
              <p:cNvSpPr txBox="1"/>
              <p:nvPr/>
            </p:nvSpPr>
            <p:spPr>
              <a:xfrm>
                <a:off x="1223669" y="4811286"/>
                <a:ext cx="10461837" cy="193899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High resolution, long duration video inference requires a lot of memory. To increase memory efficiency, They propose to split the data into temporal tiles for encoding and decoding.</a:t>
                </a:r>
              </a:p>
              <a:p>
                <a:endParaRPr lang="en-US" altLang="ko-KR" sz="1600" dirty="0"/>
              </a:p>
              <a:p>
                <a:pPr marL="285750" indent="-285750">
                  <a:buFont typeface="Arial" panose="020B0604020202020204" pitchFamily="34" charset="0"/>
                  <a:buChar char="•"/>
                </a:pPr>
                <a:r>
                  <a:rPr lang="en-US" altLang="ko-KR" sz="1600" dirty="0"/>
                  <a:t>Tiling involves independent encoding and decoding in the temporal dimension and combining them at the end, using 32 frames as the original frame tile size for encoding and 16 original frames for decoding (same as TAE process until blending). </a:t>
                </a:r>
              </a:p>
              <a:p>
                <a:pPr marL="285750" indent="-285750">
                  <a:buFont typeface="Arial" panose="020B0604020202020204" pitchFamily="34" charset="0"/>
                  <a:buChar char="•"/>
                </a:pPr>
                <a:r>
                  <a:rPr lang="en-US" altLang="ko-KR" sz="1600" dirty="0"/>
                  <a:t>And then blending for two tiles. </a:t>
                </a:r>
                <a:r>
                  <a:rPr lang="en-US" altLang="ko-KR" sz="2400" dirty="0"/>
                  <a:t>	</a:t>
                </a:r>
                <a14:m>
                  <m:oMath xmlns:m="http://schemas.openxmlformats.org/officeDocument/2006/math">
                    <m:r>
                      <a:rPr lang="en-US" altLang="ko-KR" sz="1600" b="0" i="1" smtClean="0">
                        <a:latin typeface="Cambria Math" panose="02040503050406030204" pitchFamily="18" charset="0"/>
                      </a:rPr>
                      <m:t>𝑥</m:t>
                    </m:r>
                  </m:oMath>
                </a14:m>
                <a:r>
                  <a:rPr lang="en-US" altLang="ko-KR" sz="1600" dirty="0"/>
                  <a:t>: tile, </a:t>
                </a:r>
                <a14:m>
                  <m:oMath xmlns:m="http://schemas.openxmlformats.org/officeDocument/2006/math">
                    <m:r>
                      <a:rPr lang="en-US" altLang="ko-KR" sz="1600" b="0" i="1" smtClean="0">
                        <a:latin typeface="Cambria Math" panose="02040503050406030204" pitchFamily="18" charset="0"/>
                      </a:rPr>
                      <m:t>𝑁</m:t>
                    </m:r>
                  </m:oMath>
                </a14:m>
                <a:r>
                  <a:rPr lang="en-US" altLang="ko-KR" sz="1600" dirty="0"/>
                  <a:t>: overlapping frames, </a:t>
                </a:r>
                <a14:m>
                  <m:oMath xmlns:m="http://schemas.openxmlformats.org/officeDocument/2006/math">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𝑤</m:t>
                        </m:r>
                      </m:e>
                      <m:sup>
                        <m:r>
                          <a:rPr lang="en-US" altLang="ko-KR" sz="1600" b="0" i="1" smtClean="0">
                            <a:latin typeface="Cambria Math" panose="02040503050406030204" pitchFamily="18" charset="0"/>
                          </a:rPr>
                          <m:t>𝑗</m:t>
                        </m:r>
                      </m:sup>
                    </m:sSup>
                  </m:oMath>
                </a14:m>
                <a:r>
                  <a:rPr lang="en-US" altLang="ko-KR" sz="1600" dirty="0"/>
                  <a:t>= weight</a:t>
                </a:r>
              </a:p>
            </p:txBody>
          </p:sp>
        </mc:Choice>
        <mc:Fallback xmlns="">
          <p:sp>
            <p:nvSpPr>
              <p:cNvPr id="2" name="TextBox 1">
                <a:extLst>
                  <a:ext uri="{FF2B5EF4-FFF2-40B4-BE49-F238E27FC236}">
                    <a16:creationId xmlns:a16="http://schemas.microsoft.com/office/drawing/2014/main" id="{918F6F45-8B2C-C69A-4C33-65695F5AAA93}"/>
                  </a:ext>
                </a:extLst>
              </p:cNvPr>
              <p:cNvSpPr txBox="1">
                <a:spLocks noRot="1" noChangeAspect="1" noMove="1" noResize="1" noEditPoints="1" noAdjustHandles="1" noChangeArrowheads="1" noChangeShapeType="1" noTextEdit="1"/>
              </p:cNvSpPr>
              <p:nvPr/>
            </p:nvSpPr>
            <p:spPr>
              <a:xfrm>
                <a:off x="1223669" y="4811286"/>
                <a:ext cx="10461837" cy="1938992"/>
              </a:xfrm>
              <a:prstGeom prst="rect">
                <a:avLst/>
              </a:prstGeom>
              <a:blipFill>
                <a:blip r:embed="rId3"/>
                <a:stretch>
                  <a:fillRect l="-233" t="-943" b="-1887"/>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F3809322-B32B-AE45-9767-5A9893EFF8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00143" y="1595990"/>
            <a:ext cx="5391711" cy="2277923"/>
          </a:xfrm>
          <a:prstGeom prst="rect">
            <a:avLst/>
          </a:prstGeom>
        </p:spPr>
      </p:pic>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Efficient inference using temporal tiling</a:t>
            </a:r>
            <a:endParaRPr lang="ko-KR" altLang="en-US" dirty="0"/>
          </a:p>
        </p:txBody>
      </p:sp>
      <p:pic>
        <p:nvPicPr>
          <p:cNvPr id="9" name="그림 8">
            <a:extLst>
              <a:ext uri="{FF2B5EF4-FFF2-40B4-BE49-F238E27FC236}">
                <a16:creationId xmlns:a16="http://schemas.microsoft.com/office/drawing/2014/main" id="{4142E2E2-8BDD-4689-A3B7-EADC697CD825}"/>
              </a:ext>
            </a:extLst>
          </p:cNvPr>
          <p:cNvPicPr>
            <a:picLocks noChangeAspect="1"/>
          </p:cNvPicPr>
          <p:nvPr/>
        </p:nvPicPr>
        <p:blipFill>
          <a:blip r:embed="rId5"/>
          <a:stretch>
            <a:fillRect/>
          </a:stretch>
        </p:blipFill>
        <p:spPr>
          <a:xfrm>
            <a:off x="3758732" y="4052930"/>
            <a:ext cx="5391712" cy="667156"/>
          </a:xfrm>
          <a:prstGeom prst="rect">
            <a:avLst/>
          </a:prstGeom>
        </p:spPr>
      </p:pic>
    </p:spTree>
    <p:extLst>
      <p:ext uri="{BB962C8B-B14F-4D97-AF65-F5344CB8AC3E}">
        <p14:creationId xmlns:p14="http://schemas.microsoft.com/office/powerpoint/2010/main" val="423474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Training Objective for Video and Image Generation</a:t>
            </a:r>
            <a:endParaRPr lang="ko-KR" altLang="en-US" dirty="0"/>
          </a:p>
        </p:txBody>
      </p:sp>
      <p:grpSp>
        <p:nvGrpSpPr>
          <p:cNvPr id="12" name="그룹 11">
            <a:extLst>
              <a:ext uri="{FF2B5EF4-FFF2-40B4-BE49-F238E27FC236}">
                <a16:creationId xmlns:a16="http://schemas.microsoft.com/office/drawing/2014/main" id="{7642BB6A-73E2-4B2B-912F-C416F12BC27E}"/>
              </a:ext>
            </a:extLst>
          </p:cNvPr>
          <p:cNvGrpSpPr>
            <a:grpSpLocks noChangeAspect="1"/>
          </p:cNvGrpSpPr>
          <p:nvPr/>
        </p:nvGrpSpPr>
        <p:grpSpPr>
          <a:xfrm>
            <a:off x="2199000" y="1495413"/>
            <a:ext cx="7559537" cy="5254865"/>
            <a:chOff x="2114550" y="1828800"/>
            <a:chExt cx="7962900" cy="5535255"/>
          </a:xfrm>
        </p:grpSpPr>
        <p:pic>
          <p:nvPicPr>
            <p:cNvPr id="6" name="그림 5">
              <a:extLst>
                <a:ext uri="{FF2B5EF4-FFF2-40B4-BE49-F238E27FC236}">
                  <a16:creationId xmlns:a16="http://schemas.microsoft.com/office/drawing/2014/main" id="{7AD39B7E-7B37-4510-89EC-2E5CB4DFF7A9}"/>
                </a:ext>
              </a:extLst>
            </p:cNvPr>
            <p:cNvPicPr>
              <a:picLocks noChangeAspect="1"/>
            </p:cNvPicPr>
            <p:nvPr/>
          </p:nvPicPr>
          <p:blipFill>
            <a:blip r:embed="rId3"/>
            <a:stretch>
              <a:fillRect/>
            </a:stretch>
          </p:blipFill>
          <p:spPr>
            <a:xfrm>
              <a:off x="2114550" y="1828800"/>
              <a:ext cx="7962900" cy="3200400"/>
            </a:xfrm>
            <a:prstGeom prst="rect">
              <a:avLst/>
            </a:prstGeom>
          </p:spPr>
        </p:pic>
        <p:pic>
          <p:nvPicPr>
            <p:cNvPr id="10" name="그림 9">
              <a:extLst>
                <a:ext uri="{FF2B5EF4-FFF2-40B4-BE49-F238E27FC236}">
                  <a16:creationId xmlns:a16="http://schemas.microsoft.com/office/drawing/2014/main" id="{D30468EE-3195-4900-BDCB-D7862B8D9495}"/>
                </a:ext>
              </a:extLst>
            </p:cNvPr>
            <p:cNvPicPr>
              <a:picLocks noChangeAspect="1"/>
            </p:cNvPicPr>
            <p:nvPr/>
          </p:nvPicPr>
          <p:blipFill>
            <a:blip r:embed="rId4"/>
            <a:stretch>
              <a:fillRect/>
            </a:stretch>
          </p:blipFill>
          <p:spPr>
            <a:xfrm>
              <a:off x="2114550" y="5029200"/>
              <a:ext cx="7962900" cy="2334855"/>
            </a:xfrm>
            <a:prstGeom prst="rect">
              <a:avLst/>
            </a:prstGeom>
          </p:spPr>
        </p:pic>
      </p:grpSp>
      <p:sp>
        <p:nvSpPr>
          <p:cNvPr id="15" name="직사각형 14">
            <a:extLst>
              <a:ext uri="{FF2B5EF4-FFF2-40B4-BE49-F238E27FC236}">
                <a16:creationId xmlns:a16="http://schemas.microsoft.com/office/drawing/2014/main" id="{CD1644C7-C55D-4C95-9B13-54A9C0752C53}"/>
              </a:ext>
            </a:extLst>
          </p:cNvPr>
          <p:cNvSpPr/>
          <p:nvPr/>
        </p:nvSpPr>
        <p:spPr>
          <a:xfrm>
            <a:off x="2199000" y="3516086"/>
            <a:ext cx="7641686" cy="10176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530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Training Objective for Video and Image Generation</a:t>
            </a:r>
            <a:endParaRPr lang="ko-KR" altLang="en-US" dirty="0"/>
          </a:p>
        </p:txBody>
      </p:sp>
      <p:pic>
        <p:nvPicPr>
          <p:cNvPr id="8" name="그림 7">
            <a:extLst>
              <a:ext uri="{FF2B5EF4-FFF2-40B4-BE49-F238E27FC236}">
                <a16:creationId xmlns:a16="http://schemas.microsoft.com/office/drawing/2014/main" id="{C3A24F24-952E-4B64-92E5-E7C270F7A650}"/>
              </a:ext>
            </a:extLst>
          </p:cNvPr>
          <p:cNvPicPr>
            <a:picLocks noChangeAspect="1"/>
          </p:cNvPicPr>
          <p:nvPr/>
        </p:nvPicPr>
        <p:blipFill>
          <a:blip r:embed="rId3"/>
          <a:stretch>
            <a:fillRect/>
          </a:stretch>
        </p:blipFill>
        <p:spPr>
          <a:xfrm>
            <a:off x="3929058" y="2053740"/>
            <a:ext cx="4333875" cy="552450"/>
          </a:xfrm>
          <a:prstGeom prst="rect">
            <a:avLst/>
          </a:prstGeom>
        </p:spPr>
      </p:pic>
      <p:pic>
        <p:nvPicPr>
          <p:cNvPr id="11" name="그림 10">
            <a:extLst>
              <a:ext uri="{FF2B5EF4-FFF2-40B4-BE49-F238E27FC236}">
                <a16:creationId xmlns:a16="http://schemas.microsoft.com/office/drawing/2014/main" id="{8370B720-B1D9-4DAC-AD22-3632962E5BE1}"/>
              </a:ext>
            </a:extLst>
          </p:cNvPr>
          <p:cNvPicPr>
            <a:picLocks noChangeAspect="1"/>
          </p:cNvPicPr>
          <p:nvPr/>
        </p:nvPicPr>
        <p:blipFill>
          <a:blip r:embed="rId4"/>
          <a:stretch>
            <a:fillRect/>
          </a:stretch>
        </p:blipFill>
        <p:spPr>
          <a:xfrm>
            <a:off x="4338629" y="3276202"/>
            <a:ext cx="3514725" cy="1228725"/>
          </a:xfrm>
          <a:prstGeom prst="rect">
            <a:avLst/>
          </a:prstGeom>
        </p:spPr>
      </p:pic>
      <p:pic>
        <p:nvPicPr>
          <p:cNvPr id="13" name="그림 12">
            <a:extLst>
              <a:ext uri="{FF2B5EF4-FFF2-40B4-BE49-F238E27FC236}">
                <a16:creationId xmlns:a16="http://schemas.microsoft.com/office/drawing/2014/main" id="{4792A134-4713-465C-8DFC-F710803318DC}"/>
              </a:ext>
            </a:extLst>
          </p:cNvPr>
          <p:cNvPicPr>
            <a:picLocks noChangeAspect="1"/>
          </p:cNvPicPr>
          <p:nvPr/>
        </p:nvPicPr>
        <p:blipFill>
          <a:blip r:embed="rId5"/>
          <a:stretch>
            <a:fillRect/>
          </a:stretch>
        </p:blipFill>
        <p:spPr>
          <a:xfrm>
            <a:off x="4057640" y="6210531"/>
            <a:ext cx="4076700" cy="514350"/>
          </a:xfrm>
          <a:prstGeom prst="rect">
            <a:avLst/>
          </a:prstGeom>
        </p:spPr>
      </p:pic>
      <p:sp>
        <p:nvSpPr>
          <p:cNvPr id="9" name="TextBox 8">
            <a:extLst>
              <a:ext uri="{FF2B5EF4-FFF2-40B4-BE49-F238E27FC236}">
                <a16:creationId xmlns:a16="http://schemas.microsoft.com/office/drawing/2014/main" id="{090B5763-C099-4564-A6E3-C00E60A94E6A}"/>
              </a:ext>
            </a:extLst>
          </p:cNvPr>
          <p:cNvSpPr txBox="1"/>
          <p:nvPr/>
        </p:nvSpPr>
        <p:spPr>
          <a:xfrm>
            <a:off x="865074" y="1619021"/>
            <a:ext cx="10461837" cy="58477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Generate samples from the target data distribution by iteratively changing samples from a prior distribution, such as a Gaussian, to generate samples from the target data distribution.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132A36-DE49-42C4-A696-FA1BC767DCB3}"/>
                  </a:ext>
                </a:extLst>
              </p:cNvPr>
              <p:cNvSpPr txBox="1"/>
              <p:nvPr/>
            </p:nvSpPr>
            <p:spPr>
              <a:xfrm>
                <a:off x="865072" y="4533790"/>
                <a:ext cx="10461837" cy="1676741"/>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Train to predict the velocity </a:t>
                </a:r>
                <a14:m>
                  <m:oMath xmlns:m="http://schemas.openxmlformats.org/officeDocument/2006/math">
                    <m:sSub>
                      <m:sSubPr>
                        <m:ctrlPr>
                          <a:rPr lang="en-US" altLang="ko-KR" sz="1600" b="0" i="1" dirty="0" smtClean="0">
                            <a:latin typeface="Cambria Math" panose="02040503050406030204" pitchFamily="18" charset="0"/>
                          </a:rPr>
                        </m:ctrlPr>
                      </m:sSubPr>
                      <m:e>
                        <m:r>
                          <m:rPr>
                            <m:sty m:val="p"/>
                          </m:rPr>
                          <a:rPr lang="en-US" altLang="ko-KR" sz="1600" b="0" i="0" dirty="0" smtClean="0">
                            <a:latin typeface="Cambria Math" panose="02040503050406030204" pitchFamily="18" charset="0"/>
                          </a:rPr>
                          <m:t>V</m:t>
                        </m:r>
                      </m:e>
                      <m:sub>
                        <m:r>
                          <m:rPr>
                            <m:sty m:val="p"/>
                          </m:rPr>
                          <a:rPr lang="en-US" altLang="ko-KR" sz="1600" b="0" i="0" dirty="0" smtClean="0">
                            <a:latin typeface="Cambria Math" panose="02040503050406030204" pitchFamily="18" charset="0"/>
                          </a:rPr>
                          <m:t>t</m:t>
                        </m:r>
                      </m:sub>
                    </m:sSub>
                    <m:r>
                      <a:rPr lang="en-US" altLang="ko-KR" sz="1600" i="1" dirty="0" smtClean="0">
                        <a:latin typeface="Cambria Math" panose="02040503050406030204" pitchFamily="18" charset="0"/>
                      </a:rPr>
                      <m:t>=</m:t>
                    </m:r>
                    <m:f>
                      <m:fPr>
                        <m:ctrlPr>
                          <a:rPr lang="en-US" altLang="ko-KR" sz="1600" b="0" i="1" dirty="0" smtClean="0">
                            <a:latin typeface="Cambria Math" panose="02040503050406030204" pitchFamily="18" charset="0"/>
                          </a:rPr>
                        </m:ctrlPr>
                      </m:fPr>
                      <m:num>
                        <m:r>
                          <a:rPr lang="en-US" altLang="ko-KR" sz="1600" b="0" i="1" dirty="0" smtClean="0">
                            <a:latin typeface="Cambria Math" panose="02040503050406030204" pitchFamily="18" charset="0"/>
                          </a:rPr>
                          <m:t>𝑑</m:t>
                        </m:r>
                        <m:sSub>
                          <m:sSubPr>
                            <m:ctrlPr>
                              <a:rPr lang="en-US" altLang="ko-KR" sz="1600" b="0" i="1" dirty="0" smtClean="0">
                                <a:latin typeface="Cambria Math" panose="02040503050406030204" pitchFamily="18" charset="0"/>
                              </a:rPr>
                            </m:ctrlPr>
                          </m:sSubPr>
                          <m:e>
                            <m:r>
                              <a:rPr lang="en-US" altLang="ko-KR" sz="1600" b="0" i="1" dirty="0" smtClean="0">
                                <a:latin typeface="Cambria Math" panose="02040503050406030204" pitchFamily="18" charset="0"/>
                              </a:rPr>
                              <m:t>𝑋</m:t>
                            </m:r>
                          </m:e>
                          <m:sub>
                            <m:r>
                              <a:rPr lang="en-US" altLang="ko-KR" sz="1600" b="0" i="1" dirty="0" smtClean="0">
                                <a:latin typeface="Cambria Math" panose="02040503050406030204" pitchFamily="18" charset="0"/>
                              </a:rPr>
                              <m:t>𝑡</m:t>
                            </m:r>
                          </m:sub>
                        </m:sSub>
                      </m:num>
                      <m:den>
                        <m:r>
                          <a:rPr lang="en-US" altLang="ko-KR" sz="1600" b="0" i="1" dirty="0" smtClean="0">
                            <a:latin typeface="Cambria Math" panose="02040503050406030204" pitchFamily="18" charset="0"/>
                          </a:rPr>
                          <m:t>𝑑𝑡</m:t>
                        </m:r>
                      </m:den>
                    </m:f>
                  </m:oMath>
                </a14:m>
                <a:r>
                  <a:rPr lang="en-US" altLang="ko-KR" sz="1600" dirty="0"/>
                  <a:t>, which is learned to move the sample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𝑋</m:t>
                        </m:r>
                      </m:e>
                      <m:sub>
                        <m:r>
                          <a:rPr lang="en-US" altLang="ko-KR" sz="1600" b="0" i="1" smtClean="0">
                            <a:latin typeface="Cambria Math" panose="02040503050406030204" pitchFamily="18" charset="0"/>
                          </a:rPr>
                          <m:t>𝑡</m:t>
                        </m:r>
                      </m:sub>
                    </m:sSub>
                  </m:oMath>
                </a14:m>
                <a:r>
                  <a:rPr lang="en-US" altLang="ko-KR" sz="1600" dirty="0"/>
                  <a:t> in the direction of the video sample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𝑋</m:t>
                        </m:r>
                      </m:e>
                      <m:sub>
                        <m:r>
                          <a:rPr lang="en-US" altLang="ko-KR" sz="1600" i="1">
                            <a:latin typeface="Cambria Math" panose="02040503050406030204" pitchFamily="18" charset="0"/>
                          </a:rPr>
                          <m:t>1</m:t>
                        </m:r>
                      </m:sub>
                    </m:sSub>
                  </m:oMath>
                </a14:m>
                <a:r>
                  <a:rPr lang="en-US" altLang="ko-KR" sz="1600" dirty="0"/>
                  <a:t>. </a:t>
                </a:r>
              </a:p>
              <a:p>
                <a:pPr marL="285750" indent="-285750">
                  <a:buFont typeface="Arial" panose="020B0604020202020204" pitchFamily="34" charset="0"/>
                  <a:buChar char="•"/>
                </a:pPr>
                <a:r>
                  <a:rPr lang="en-US" altLang="ko-KR" sz="1600" dirty="0"/>
                  <a:t>The method for constructing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𝑋</m:t>
                        </m:r>
                      </m:e>
                      <m:sub>
                        <m:r>
                          <a:rPr lang="en-US" altLang="ko-KR" sz="1600" b="0" i="1" smtClean="0">
                            <a:latin typeface="Cambria Math" panose="02040503050406030204" pitchFamily="18" charset="0"/>
                          </a:rPr>
                          <m:t>1</m:t>
                        </m:r>
                      </m:sub>
                    </m:sSub>
                  </m:oMath>
                </a14:m>
                <a:r>
                  <a:rPr lang="en-US" altLang="ko-KR" sz="1600" dirty="0"/>
                  <a:t> can be linear interpolation or using the best transmission path method. </a:t>
                </a:r>
                <a14:m>
                  <m:oMath xmlns:m="http://schemas.openxmlformats.org/officeDocument/2006/math">
                    <m:sSub>
                      <m:sSubPr>
                        <m:ctrlPr>
                          <a:rPr lang="en-US" altLang="ko-KR" sz="1600" b="0" i="1" dirty="0" smtClean="0">
                            <a:latin typeface="Cambria Math" panose="02040503050406030204" pitchFamily="18" charset="0"/>
                            <a:ea typeface="Cambria Math" panose="02040503050406030204" pitchFamily="18" charset="0"/>
                          </a:rPr>
                        </m:ctrlPr>
                      </m:sSubPr>
                      <m:e>
                        <m:r>
                          <m:rPr>
                            <m:sty m:val="p"/>
                          </m:rPr>
                          <a:rPr lang="el-GR" altLang="ko-KR" sz="1600" b="0" i="1" smtClean="0">
                            <a:latin typeface="Cambria Math" panose="02040503050406030204" pitchFamily="18" charset="0"/>
                            <a:ea typeface="Cambria Math" panose="02040503050406030204" pitchFamily="18" charset="0"/>
                          </a:rPr>
                          <m:t>σ</m:t>
                        </m:r>
                      </m:e>
                      <m:sub>
                        <m:r>
                          <a:rPr lang="en-US" altLang="ko-KR" sz="1600" b="0" i="1" smtClean="0">
                            <a:latin typeface="Cambria Math" panose="02040503050406030204" pitchFamily="18" charset="0"/>
                            <a:ea typeface="Cambria Math" panose="02040503050406030204" pitchFamily="18" charset="0"/>
                          </a:rPr>
                          <m:t>𝑚𝑖𝑛</m:t>
                        </m:r>
                      </m:sub>
                    </m:sSub>
                    <m:r>
                      <a:rPr lang="en-US" altLang="ko-KR" sz="1600" b="0" i="1" smtClean="0">
                        <a:latin typeface="Cambria Math" panose="02040503050406030204" pitchFamily="18" charset="0"/>
                      </a:rPr>
                      <m:t>=</m:t>
                    </m:r>
                    <m:sSup>
                      <m:sSupPr>
                        <m:ctrlPr>
                          <a:rPr lang="en-US" altLang="ko-KR" sz="1600" b="0" i="1" smtClean="0">
                            <a:latin typeface="Cambria Math" panose="02040503050406030204" pitchFamily="18" charset="0"/>
                          </a:rPr>
                        </m:ctrlPr>
                      </m:sSupPr>
                      <m:e>
                        <m:r>
                          <a:rPr lang="en-US" altLang="ko-KR" sz="1600" b="0" i="1" smtClean="0">
                            <a:latin typeface="Cambria Math" panose="02040503050406030204" pitchFamily="18" charset="0"/>
                          </a:rPr>
                          <m:t>10</m:t>
                        </m:r>
                      </m:e>
                      <m:sup>
                        <m:r>
                          <a:rPr lang="en-US" altLang="ko-KR" sz="1600" b="0" i="1" smtClean="0">
                            <a:latin typeface="Cambria Math" panose="02040503050406030204" pitchFamily="18" charset="0"/>
                          </a:rPr>
                          <m:t>−5</m:t>
                        </m:r>
                      </m:sup>
                    </m:sSup>
                  </m:oMath>
                </a14:m>
                <a:r>
                  <a:rPr lang="en-US" altLang="ko-KR" sz="1600" dirty="0"/>
                  <a:t> </a:t>
                </a:r>
              </a:p>
              <a:p>
                <a:pPr marL="285750" indent="-285750">
                  <a:buFont typeface="Arial" panose="020B0604020202020204" pitchFamily="34" charset="0"/>
                  <a:buChar char="•"/>
                </a:pPr>
                <a:r>
                  <a:rPr lang="en-US" altLang="ko-KR" sz="1600" dirty="0"/>
                  <a:t>The learning loss function of the model, where theta is the learning parameter Compute X1 by sampling at inference and then using the model estimate using the ODE solver. Using a first-order Euler ODE solver</a:t>
                </a:r>
              </a:p>
            </p:txBody>
          </p:sp>
        </mc:Choice>
        <mc:Fallback xmlns="">
          <p:sp>
            <p:nvSpPr>
              <p:cNvPr id="10" name="TextBox 9">
                <a:extLst>
                  <a:ext uri="{FF2B5EF4-FFF2-40B4-BE49-F238E27FC236}">
                    <a16:creationId xmlns:a16="http://schemas.microsoft.com/office/drawing/2014/main" id="{85132A36-DE49-42C4-A696-FA1BC767DCB3}"/>
                  </a:ext>
                </a:extLst>
              </p:cNvPr>
              <p:cNvSpPr txBox="1">
                <a:spLocks noRot="1" noChangeAspect="1" noMove="1" noResize="1" noEditPoints="1" noAdjustHandles="1" noChangeArrowheads="1" noChangeShapeType="1" noTextEdit="1"/>
              </p:cNvSpPr>
              <p:nvPr/>
            </p:nvSpPr>
            <p:spPr>
              <a:xfrm>
                <a:off x="865072" y="4533790"/>
                <a:ext cx="10461837" cy="1676741"/>
              </a:xfrm>
              <a:prstGeom prst="rect">
                <a:avLst/>
              </a:prstGeom>
              <a:blipFill>
                <a:blip r:embed="rId6"/>
                <a:stretch>
                  <a:fillRect l="-233" r="-816" b="-4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B6B3142-E5BA-4A8F-A844-09060A51ADA7}"/>
                  </a:ext>
                </a:extLst>
              </p:cNvPr>
              <p:cNvSpPr txBox="1"/>
              <p:nvPr/>
            </p:nvSpPr>
            <p:spPr>
              <a:xfrm>
                <a:off x="865076" y="2837826"/>
                <a:ext cx="10461837" cy="58477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In training, given a video sample in the latent space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𝑋</m:t>
                        </m:r>
                      </m:e>
                      <m:sub>
                        <m:r>
                          <a:rPr lang="en-US" altLang="ko-KR" sz="1600" b="0" i="1" smtClean="0">
                            <a:latin typeface="Cambria Math" panose="02040503050406030204" pitchFamily="18" charset="0"/>
                          </a:rPr>
                          <m:t>1</m:t>
                        </m:r>
                      </m:sub>
                    </m:sSub>
                  </m:oMath>
                </a14:m>
                <a:r>
                  <a:rPr lang="en-US" altLang="ko-KR" sz="1600" dirty="0"/>
                  <a:t>, sample a time step t and noise samples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𝑋</m:t>
                        </m:r>
                      </m:e>
                      <m:sub>
                        <m:r>
                          <a:rPr lang="en-US" altLang="ko-KR" sz="1600" b="0" i="1" smtClean="0">
                            <a:latin typeface="Cambria Math" panose="02040503050406030204" pitchFamily="18" charset="0"/>
                          </a:rPr>
                          <m:t>0</m:t>
                        </m:r>
                      </m:sub>
                    </m:sSub>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𝒩</m:t>
                    </m:r>
                    <m:r>
                      <a:rPr lang="en-US" altLang="ko-KR" sz="1600" b="0" i="1" smtClean="0">
                        <a:latin typeface="Cambria Math" panose="02040503050406030204" pitchFamily="18" charset="0"/>
                      </a:rPr>
                      <m:t>(0,1)</m:t>
                    </m:r>
                  </m:oMath>
                </a14:m>
                <a:r>
                  <a:rPr lang="en-US" altLang="ko-KR" sz="1600" dirty="0"/>
                  <a:t>, and use them to construct a training sample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𝑋</m:t>
                        </m:r>
                      </m:e>
                      <m:sub>
                        <m:r>
                          <a:rPr lang="en-US" altLang="ko-KR" sz="1600" b="0" i="1" smtClean="0">
                            <a:latin typeface="Cambria Math" panose="02040503050406030204" pitchFamily="18" charset="0"/>
                          </a:rPr>
                          <m:t>𝑡</m:t>
                        </m:r>
                      </m:sub>
                    </m:sSub>
                  </m:oMath>
                </a14:m>
                <a:r>
                  <a:rPr lang="en-US" altLang="ko-KR" sz="1600" dirty="0" err="1"/>
                  <a:t>.</a:t>
                </a:r>
                <a:endParaRPr lang="en-US" altLang="ko-KR" sz="1600" dirty="0"/>
              </a:p>
            </p:txBody>
          </p:sp>
        </mc:Choice>
        <mc:Fallback xmlns="">
          <p:sp>
            <p:nvSpPr>
              <p:cNvPr id="12" name="TextBox 11">
                <a:extLst>
                  <a:ext uri="{FF2B5EF4-FFF2-40B4-BE49-F238E27FC236}">
                    <a16:creationId xmlns:a16="http://schemas.microsoft.com/office/drawing/2014/main" id="{3B6B3142-E5BA-4A8F-A844-09060A51ADA7}"/>
                  </a:ext>
                </a:extLst>
              </p:cNvPr>
              <p:cNvSpPr txBox="1">
                <a:spLocks noRot="1" noChangeAspect="1" noMove="1" noResize="1" noEditPoints="1" noAdjustHandles="1" noChangeArrowheads="1" noChangeShapeType="1" noTextEdit="1"/>
              </p:cNvSpPr>
              <p:nvPr/>
            </p:nvSpPr>
            <p:spPr>
              <a:xfrm>
                <a:off x="865076" y="2837826"/>
                <a:ext cx="10461837" cy="584775"/>
              </a:xfrm>
              <a:prstGeom prst="rect">
                <a:avLst/>
              </a:prstGeom>
              <a:blipFill>
                <a:blip r:embed="rId7"/>
                <a:stretch>
                  <a:fillRect l="-233" t="-3158" b="-136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53980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1532265"/>
            <a:ext cx="10461837" cy="427809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The time step t controls the signal-to-noise ratio SNR, and the simple interpolation scheme for constructing </a:t>
            </a:r>
            <a:r>
              <a:rPr lang="en-US" altLang="ko-KR" sz="1600" dirty="0" err="1"/>
              <a:t>Xt</a:t>
            </a:r>
            <a:r>
              <a:rPr lang="en-US" altLang="ko-KR" sz="1600" dirty="0"/>
              <a:t> ensures zero SNR when t=0.</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This allows the model to be trained to receive pure Gaussian noise samples during training to predict velocity.</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During inference, if the model receives pure Gaussian noise at t=0, it can make reasonable predictions.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Most video models use diffusion. Recent studies have shown that choosing the right diffusion noise schedule with a terminal SNR of zero is crucial for video generation.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Standard diffusion noise schedules do not guarantee zero terminal SNR and must be modified for video generation purposes.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Since implementing flow matching naturally guarantees zero terminal SNR, Authors have found empirically that flow matching is more robust and performs better. So They use flow matching for simplicity and high performance.</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Training Objective for Video and Image Generation</a:t>
            </a:r>
            <a:endParaRPr lang="ko-KR" altLang="en-US" dirty="0"/>
          </a:p>
        </p:txBody>
      </p:sp>
    </p:spTree>
    <p:extLst>
      <p:ext uri="{BB962C8B-B14F-4D97-AF65-F5344CB8AC3E}">
        <p14:creationId xmlns:p14="http://schemas.microsoft.com/office/powerpoint/2010/main" val="2036905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3891041"/>
            <a:ext cx="10461837" cy="230832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Combining three text encoders to convert input text prompt p into test embedding P</a:t>
            </a:r>
          </a:p>
          <a:p>
            <a:endParaRPr lang="en-US" altLang="ko-KR" sz="1600" dirty="0"/>
          </a:p>
          <a:p>
            <a:pPr marL="285750" indent="-285750">
              <a:buFont typeface="Arial" panose="020B0604020202020204" pitchFamily="34" charset="0"/>
              <a:buChar char="•"/>
            </a:pPr>
            <a:r>
              <a:rPr lang="en-US" altLang="ko-KR" sz="1600" dirty="0"/>
              <a:t>Concatenates text embeddings from the three encoders into a single sequence by normalizing them to the same 6144-dimensional space via linear projection and </a:t>
            </a:r>
            <a:r>
              <a:rPr lang="en-US" altLang="ko-KR" sz="1600" dirty="0" err="1"/>
              <a:t>LayerNorm</a:t>
            </a:r>
            <a:endParaRPr lang="en-US" altLang="ko-KR" sz="1600" dirty="0"/>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Pre-add FPS values to text prompts (e.g., “FPS-16”) for frame count adjustment during video creation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Control video length by sampling at the original FPS when pretraining, and at two fixed values of 16 FPS and 24 FPS when fine-tuning.</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F3809322-B32B-AE45-9767-5A9893EFF8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76929" y="1416973"/>
            <a:ext cx="3815883" cy="2277923"/>
          </a:xfrm>
          <a:prstGeom prst="rect">
            <a:avLst/>
          </a:prstGeom>
        </p:spPr>
      </p:pic>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Rich Text Embeddings and Visual-text Generation</a:t>
            </a:r>
            <a:endParaRPr lang="ko-KR" altLang="en-US" dirty="0"/>
          </a:p>
        </p:txBody>
      </p:sp>
      <p:sp>
        <p:nvSpPr>
          <p:cNvPr id="8" name="TextBox 7">
            <a:extLst>
              <a:ext uri="{FF2B5EF4-FFF2-40B4-BE49-F238E27FC236}">
                <a16:creationId xmlns:a16="http://schemas.microsoft.com/office/drawing/2014/main" id="{E9CE9891-87A3-4239-B36B-41C26645B6D9}"/>
              </a:ext>
            </a:extLst>
          </p:cNvPr>
          <p:cNvSpPr txBox="1"/>
          <p:nvPr/>
        </p:nvSpPr>
        <p:spPr>
          <a:xfrm>
            <a:off x="5245625" y="1613118"/>
            <a:ext cx="6927222" cy="1815882"/>
          </a:xfrm>
          <a:prstGeom prst="rect">
            <a:avLst/>
          </a:prstGeom>
          <a:noFill/>
        </p:spPr>
        <p:txBody>
          <a:bodyPr wrap="square" rtlCol="0">
            <a:spAutoFit/>
          </a:bodyPr>
          <a:lstStyle/>
          <a:p>
            <a:r>
              <a:rPr lang="en-US" altLang="ko-KR" sz="1600" dirty="0"/>
              <a:t>UL2: trained on text alone, providing strong text inference capabilities</a:t>
            </a:r>
          </a:p>
          <a:p>
            <a:endParaRPr lang="en-US" altLang="ko-KR" sz="1600" dirty="0"/>
          </a:p>
          <a:p>
            <a:r>
              <a:rPr lang="en-US" altLang="ko-KR" sz="1600" dirty="0"/>
              <a:t>Long-prompt </a:t>
            </a:r>
            <a:r>
              <a:rPr lang="en-US" altLang="ko-KR" sz="1600" dirty="0" err="1"/>
              <a:t>MetaCLIP</a:t>
            </a:r>
            <a:r>
              <a:rPr lang="en-US" altLang="ko-KR" sz="1600" dirty="0"/>
              <a:t>: Alignment between visual and textual representations favors cross-modal generation, and is fine-tuned to handle long text captions.</a:t>
            </a:r>
          </a:p>
          <a:p>
            <a:endParaRPr lang="en-US" altLang="ko-KR" sz="1600" dirty="0"/>
          </a:p>
          <a:p>
            <a:r>
              <a:rPr lang="en-US" altLang="ko-KR" sz="1600" dirty="0"/>
              <a:t>ByT5: Provides character-level text encoding specialized for visual text.</a:t>
            </a:r>
          </a:p>
        </p:txBody>
      </p:sp>
    </p:spTree>
    <p:extLst>
      <p:ext uri="{BB962C8B-B14F-4D97-AF65-F5344CB8AC3E}">
        <p14:creationId xmlns:p14="http://schemas.microsoft.com/office/powerpoint/2010/main" val="418541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0" y="4195733"/>
            <a:ext cx="10461837" cy="255454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Converting 768-pixel video to full HD resolution using a separate spatial </a:t>
            </a:r>
            <a:r>
              <a:rPr lang="en-US" altLang="ko-KR" sz="1600" dirty="0" err="1"/>
              <a:t>upsampler</a:t>
            </a:r>
            <a:r>
              <a:rPr lang="en-US" altLang="ko-KR" sz="1600" dirty="0"/>
              <a:t> model.</a:t>
            </a:r>
          </a:p>
          <a:p>
            <a:pPr marL="285750" indent="-285750">
              <a:buFont typeface="Arial" panose="020B0604020202020204" pitchFamily="34" charset="0"/>
              <a:buChar char="•"/>
            </a:pPr>
            <a:r>
              <a:rPr lang="en-US" altLang="ko-KR" sz="1600" dirty="0"/>
              <a:t>Generate an HD output video from a low-resolution input video by using a video-to-video generation operation.</a:t>
            </a:r>
          </a:p>
          <a:p>
            <a:pPr marL="285750" indent="-285750">
              <a:buFont typeface="Arial" panose="020B0604020202020204" pitchFamily="34" charset="0"/>
              <a:buChar char="•"/>
            </a:pPr>
            <a:r>
              <a:rPr lang="en-US" altLang="ko-KR" sz="1600" dirty="0"/>
              <a:t>The low-resolution video is spatially </a:t>
            </a:r>
            <a:r>
              <a:rPr lang="en-US" altLang="ko-KR" sz="1600" dirty="0" err="1"/>
              <a:t>upsampled</a:t>
            </a:r>
            <a:r>
              <a:rPr lang="en-US" altLang="ko-KR" sz="1600" dirty="0"/>
              <a:t> to the desired output resolution using bilinear interpolation in pixel space.</a:t>
            </a:r>
          </a:p>
          <a:p>
            <a:pPr marL="285750" indent="-285750">
              <a:buFont typeface="Arial" panose="020B0604020202020204" pitchFamily="34" charset="0"/>
              <a:buChar char="•"/>
            </a:pPr>
            <a:r>
              <a:rPr lang="en-US" altLang="ko-KR" sz="1600" dirty="0"/>
              <a:t>The video is then converted to latent space using VAEs. The </a:t>
            </a:r>
            <a:r>
              <a:rPr lang="en-US" altLang="ko-KR" sz="1600" dirty="0" err="1"/>
              <a:t>upsampler</a:t>
            </a:r>
            <a:r>
              <a:rPr lang="en-US" altLang="ko-KR" sz="1600" dirty="0"/>
              <a:t> uses frame-by-frame VAEs to improve pixel sharpness. Finally, the latent space model generates a latent of the HD video conditional on the latent of the corresponding low-resolution video.</a:t>
            </a:r>
          </a:p>
          <a:p>
            <a:pPr marL="285750" indent="-285750">
              <a:buFont typeface="Arial" panose="020B0604020202020204" pitchFamily="34" charset="0"/>
              <a:buChar char="•"/>
            </a:pPr>
            <a:r>
              <a:rPr lang="en-US" altLang="ko-KR" sz="1600" dirty="0"/>
              <a:t>The generated HD video latent space is then decoded into pixel space on a frame-by-frame basis using a VAE decoder.</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Spatial </a:t>
            </a:r>
            <a:r>
              <a:rPr lang="en-US" altLang="ko-KR" dirty="0" err="1"/>
              <a:t>Upsampling</a:t>
            </a:r>
            <a:endParaRPr lang="ko-KR" altLang="en-US" dirty="0"/>
          </a:p>
        </p:txBody>
      </p:sp>
      <p:pic>
        <p:nvPicPr>
          <p:cNvPr id="8" name="그림 7">
            <a:extLst>
              <a:ext uri="{FF2B5EF4-FFF2-40B4-BE49-F238E27FC236}">
                <a16:creationId xmlns:a16="http://schemas.microsoft.com/office/drawing/2014/main" id="{87CC73BD-CFFC-4BA4-9A26-BD645A8665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7399" y="1416973"/>
            <a:ext cx="8077200" cy="2681087"/>
          </a:xfrm>
          <a:prstGeom prst="rect">
            <a:avLst/>
          </a:prstGeom>
        </p:spPr>
      </p:pic>
    </p:spTree>
    <p:extLst>
      <p:ext uri="{BB962C8B-B14F-4D97-AF65-F5344CB8AC3E}">
        <p14:creationId xmlns:p14="http://schemas.microsoft.com/office/powerpoint/2010/main" val="700724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5459521"/>
            <a:ext cx="10461837"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Using 6,144 H100 GPUs to train models.</a:t>
            </a:r>
          </a:p>
          <a:p>
            <a:pPr marL="285750" indent="-285750">
              <a:buFont typeface="Arial" panose="020B0604020202020204" pitchFamily="34" charset="0"/>
              <a:buChar char="•"/>
            </a:pPr>
            <a:r>
              <a:rPr lang="en-US" altLang="ko-KR" sz="1600" dirty="0"/>
              <a:t>LLM uses Causal Attention, but Movie Gen uses Bidirectional Attention to address the complexity of video. (detailed architecture is left for future work)</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Model Scaling and Training Efficiency</a:t>
            </a:r>
            <a:endParaRPr lang="ko-KR" altLang="en-US" dirty="0"/>
          </a:p>
        </p:txBody>
      </p:sp>
      <p:pic>
        <p:nvPicPr>
          <p:cNvPr id="10" name="그림 9">
            <a:extLst>
              <a:ext uri="{FF2B5EF4-FFF2-40B4-BE49-F238E27FC236}">
                <a16:creationId xmlns:a16="http://schemas.microsoft.com/office/drawing/2014/main" id="{B0783D40-5B21-49C1-8DEF-B3439456E9F5}"/>
              </a:ext>
            </a:extLst>
          </p:cNvPr>
          <p:cNvPicPr>
            <a:picLocks noChangeAspect="1"/>
          </p:cNvPicPr>
          <p:nvPr/>
        </p:nvPicPr>
        <p:blipFill>
          <a:blip r:embed="rId3"/>
          <a:stretch>
            <a:fillRect/>
          </a:stretch>
        </p:blipFill>
        <p:spPr>
          <a:xfrm>
            <a:off x="3672150" y="1565093"/>
            <a:ext cx="4613237" cy="3681646"/>
          </a:xfrm>
          <a:prstGeom prst="rect">
            <a:avLst/>
          </a:prstGeom>
        </p:spPr>
      </p:pic>
    </p:spTree>
    <p:extLst>
      <p:ext uri="{BB962C8B-B14F-4D97-AF65-F5344CB8AC3E}">
        <p14:creationId xmlns:p14="http://schemas.microsoft.com/office/powerpoint/2010/main" val="398586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6637246" y="2192249"/>
            <a:ext cx="5348150" cy="3293209"/>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TP: Distributes the computation by dividing the weights of the model across multiple GPUs.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SP: Split input sequences (video clips) across multiple GPUs to process in parallel</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CP: Saves memory by sharing only Q,K,V, and only K,V of self-</a:t>
            </a:r>
            <a:r>
              <a:rPr lang="en-US" altLang="ko-KR" sz="1600" dirty="0" err="1"/>
              <a:t>attentio</a:t>
            </a:r>
            <a:r>
              <a:rPr lang="en-US" altLang="ko-KR" sz="1600" dirty="0"/>
              <a:t> between GPUs to save memory</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FSDP: Store model parameters, optimizer states, and gradients completely split between GPUs, synchronizing only the data needed for the training phase</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Model Scaling and Training Efficiency</a:t>
            </a:r>
            <a:endParaRPr lang="ko-KR" altLang="en-US" dirty="0"/>
          </a:p>
        </p:txBody>
      </p:sp>
      <p:pic>
        <p:nvPicPr>
          <p:cNvPr id="6" name="그림 5">
            <a:extLst>
              <a:ext uri="{FF2B5EF4-FFF2-40B4-BE49-F238E27FC236}">
                <a16:creationId xmlns:a16="http://schemas.microsoft.com/office/drawing/2014/main" id="{CD1CBA00-FFD3-4161-8A9D-74C6FDA86B5E}"/>
              </a:ext>
            </a:extLst>
          </p:cNvPr>
          <p:cNvPicPr>
            <a:picLocks noChangeAspect="1"/>
          </p:cNvPicPr>
          <p:nvPr/>
        </p:nvPicPr>
        <p:blipFill>
          <a:blip r:embed="rId3"/>
          <a:stretch>
            <a:fillRect/>
          </a:stretch>
        </p:blipFill>
        <p:spPr>
          <a:xfrm>
            <a:off x="697813" y="1689599"/>
            <a:ext cx="5939433" cy="4298508"/>
          </a:xfrm>
          <a:prstGeom prst="rect">
            <a:avLst/>
          </a:prstGeom>
        </p:spPr>
      </p:pic>
    </p:spTree>
    <p:extLst>
      <p:ext uri="{BB962C8B-B14F-4D97-AF65-F5344CB8AC3E}">
        <p14:creationId xmlns:p14="http://schemas.microsoft.com/office/powerpoint/2010/main" val="259474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AC3F0E81-D2A8-4104-951A-D59F9A9BDB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3043" y="907936"/>
            <a:ext cx="3902040" cy="5042123"/>
          </a:xfrm>
          <a:prstGeom prst="rect">
            <a:avLst/>
          </a:prstGeom>
          <a:ln w="12700">
            <a:solidFill>
              <a:schemeClr val="tx1"/>
            </a:solidFill>
          </a:ln>
        </p:spPr>
      </p:pic>
      <p:sp>
        <p:nvSpPr>
          <p:cNvPr id="9" name="TextBox 8">
            <a:extLst>
              <a:ext uri="{FF2B5EF4-FFF2-40B4-BE49-F238E27FC236}">
                <a16:creationId xmlns:a16="http://schemas.microsoft.com/office/drawing/2014/main" id="{C6931AE7-B009-46E5-A56F-F4EBDBC53424}"/>
              </a:ext>
            </a:extLst>
          </p:cNvPr>
          <p:cNvSpPr txBox="1"/>
          <p:nvPr/>
        </p:nvSpPr>
        <p:spPr>
          <a:xfrm>
            <a:off x="5153521" y="2828835"/>
            <a:ext cx="6533346" cy="1661993"/>
          </a:xfrm>
          <a:prstGeom prst="rect">
            <a:avLst/>
          </a:prstGeom>
          <a:noFill/>
        </p:spPr>
        <p:txBody>
          <a:bodyPr wrap="square" rtlCol="0">
            <a:spAutoFit/>
          </a:bodyPr>
          <a:lstStyle/>
          <a:p>
            <a:pPr algn="ctr"/>
            <a:r>
              <a:rPr lang="en-US" altLang="ko-KR" sz="2400" b="1" dirty="0"/>
              <a:t>Movie Gen: A Cast of Media Foundation Models</a:t>
            </a:r>
            <a:r>
              <a:rPr lang="en-US" altLang="ko-KR" dirty="0"/>
              <a:t> </a:t>
            </a:r>
          </a:p>
          <a:p>
            <a:pPr algn="ctr"/>
            <a:endParaRPr lang="en-US" altLang="ko-KR" dirty="0"/>
          </a:p>
          <a:p>
            <a:pPr algn="ctr"/>
            <a:r>
              <a:rPr lang="en-US" altLang="ko-KR" i="1" dirty="0"/>
              <a:t>Meta</a:t>
            </a:r>
          </a:p>
          <a:p>
            <a:pPr algn="ctr"/>
            <a:r>
              <a:rPr lang="en-US" altLang="ko-KR" i="1" dirty="0"/>
              <a:t>The Movie Gen team</a:t>
            </a:r>
          </a:p>
        </p:txBody>
      </p:sp>
    </p:spTree>
    <p:extLst>
      <p:ext uri="{BB962C8B-B14F-4D97-AF65-F5344CB8AC3E}">
        <p14:creationId xmlns:p14="http://schemas.microsoft.com/office/powerpoint/2010/main" val="3469025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8F6F45-8B2C-C69A-4C33-65695F5AAA93}"/>
                  </a:ext>
                </a:extLst>
              </p:cNvPr>
              <p:cNvSpPr txBox="1"/>
              <p:nvPr/>
            </p:nvSpPr>
            <p:spPr>
              <a:xfrm>
                <a:off x="865079" y="3572279"/>
                <a:ext cx="10461837" cy="3046988"/>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Pre-training dataset consists of </a:t>
                </a:r>
                <a14:m>
                  <m:oMath xmlns:m="http://schemas.openxmlformats.org/officeDocument/2006/math">
                    <m:r>
                      <a:rPr lang="ko-KR" altLang="en-US" sz="1600" i="1" smtClean="0">
                        <a:latin typeface="Cambria Math" panose="02040503050406030204" pitchFamily="18" charset="0"/>
                      </a:rPr>
                      <m:t>𝒪</m:t>
                    </m:r>
                  </m:oMath>
                </a14:m>
                <a:r>
                  <a:rPr lang="en-US" altLang="ko-KR" sz="1600" dirty="0"/>
                  <a:t>(100)M video-text pairs and </a:t>
                </a:r>
                <a14:m>
                  <m:oMath xmlns:m="http://schemas.openxmlformats.org/officeDocument/2006/math">
                    <m:r>
                      <a:rPr lang="ko-KR" altLang="en-US" sz="1600" i="1">
                        <a:latin typeface="Cambria Math" panose="02040503050406030204" pitchFamily="18" charset="0"/>
                      </a:rPr>
                      <m:t>𝒪</m:t>
                    </m:r>
                  </m:oMath>
                </a14:m>
                <a:r>
                  <a:rPr lang="en-US" altLang="ko-KR" sz="1600" dirty="0"/>
                  <a:t>(1)B image-text pairs.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The original data pool consisted of videos ranging from 4 seconds to 2 minutes in length, covering concepts in various domains such as people, nature, animals, objects, etc.</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A data curation pipeline produces a final training set of clip-prompt pairs ranging from 4 to 16 seconds in length, each consisting of a single shot camera and a minor action.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The pipeline consists of three filtering steps: 1 visual filtering 2 motion filtering 3 content filtering and a capturing step.</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Filtered clips are annotated with detailed captions containing an average of 100 words.</a:t>
                </a:r>
              </a:p>
            </p:txBody>
          </p:sp>
        </mc:Choice>
        <mc:Fallback xmlns="">
          <p:sp>
            <p:nvSpPr>
              <p:cNvPr id="2" name="TextBox 1">
                <a:extLst>
                  <a:ext uri="{FF2B5EF4-FFF2-40B4-BE49-F238E27FC236}">
                    <a16:creationId xmlns:a16="http://schemas.microsoft.com/office/drawing/2014/main" id="{918F6F45-8B2C-C69A-4C33-65695F5AAA93}"/>
                  </a:ext>
                </a:extLst>
              </p:cNvPr>
              <p:cNvSpPr txBox="1">
                <a:spLocks noRot="1" noChangeAspect="1" noMove="1" noResize="1" noEditPoints="1" noAdjustHandles="1" noChangeArrowheads="1" noChangeShapeType="1" noTextEdit="1"/>
              </p:cNvSpPr>
              <p:nvPr/>
            </p:nvSpPr>
            <p:spPr>
              <a:xfrm>
                <a:off x="865079" y="3572279"/>
                <a:ext cx="10461837" cy="3046988"/>
              </a:xfrm>
              <a:prstGeom prst="rect">
                <a:avLst/>
              </a:prstGeom>
              <a:blipFill>
                <a:blip r:embed="rId3"/>
                <a:stretch>
                  <a:fillRect l="-233" t="-600" r="-291" b="-1600"/>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Pre-training</a:t>
            </a:r>
            <a:endParaRPr lang="ko-KR" altLang="en-US" dirty="0"/>
          </a:p>
        </p:txBody>
      </p:sp>
      <p:pic>
        <p:nvPicPr>
          <p:cNvPr id="8" name="그림 7">
            <a:extLst>
              <a:ext uri="{FF2B5EF4-FFF2-40B4-BE49-F238E27FC236}">
                <a16:creationId xmlns:a16="http://schemas.microsoft.com/office/drawing/2014/main" id="{87CC73BD-CFFC-4BA4-9A26-BD645A8665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7398" y="1232307"/>
            <a:ext cx="8077200" cy="2053415"/>
          </a:xfrm>
          <a:prstGeom prst="rect">
            <a:avLst/>
          </a:prstGeom>
        </p:spPr>
      </p:pic>
    </p:spTree>
    <p:extLst>
      <p:ext uri="{BB962C8B-B14F-4D97-AF65-F5344CB8AC3E}">
        <p14:creationId xmlns:p14="http://schemas.microsoft.com/office/powerpoint/2010/main" val="218645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3949511"/>
            <a:ext cx="10461837" cy="280076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Use only videos with a minimum width or height of 720px or more.</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Use videos with a 60:40 aspect ratio. This is because horizontal videos provide more stable motion and longer duration.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Remove videos with excessive text using a video OCR model.</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Use </a:t>
            </a:r>
            <a:r>
              <a:rPr lang="en-US" altLang="ko-KR" sz="1600" dirty="0" err="1"/>
              <a:t>Ffmpeg</a:t>
            </a:r>
            <a:r>
              <a:rPr lang="en-US" altLang="ko-KR" sz="1600" dirty="0"/>
              <a:t> to perform scene boundary detection to extract clips between 4 and 16 seconds in length from the video.</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Filter based on visual aesthetics, image quality, large borders, and visual effects at the frame level.</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Pre-training – Visual Filtering</a:t>
            </a:r>
            <a:endParaRPr lang="ko-KR" altLang="en-US" dirty="0"/>
          </a:p>
        </p:txBody>
      </p:sp>
      <p:pic>
        <p:nvPicPr>
          <p:cNvPr id="8" name="그림 7">
            <a:extLst>
              <a:ext uri="{FF2B5EF4-FFF2-40B4-BE49-F238E27FC236}">
                <a16:creationId xmlns:a16="http://schemas.microsoft.com/office/drawing/2014/main" id="{87CC73BD-CFFC-4BA4-9A26-BD645A8665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7399" y="1682068"/>
            <a:ext cx="8077200" cy="2053415"/>
          </a:xfrm>
          <a:prstGeom prst="rect">
            <a:avLst/>
          </a:prstGeom>
        </p:spPr>
      </p:pic>
    </p:spTree>
    <p:extLst>
      <p:ext uri="{BB962C8B-B14F-4D97-AF65-F5344CB8AC3E}">
        <p14:creationId xmlns:p14="http://schemas.microsoft.com/office/powerpoint/2010/main" val="17733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0" y="4000578"/>
            <a:ext cx="10461837" cy="2062103"/>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Remove motionless videos using a static video detection model</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Identify videos with proper motion based on motion vectors using </a:t>
            </a:r>
            <a:r>
              <a:rPr lang="en-US" altLang="ko-KR" sz="1600" dirty="0" err="1"/>
              <a:t>FFmpeg</a:t>
            </a:r>
            <a:r>
              <a:rPr lang="en-US" altLang="ko-KR" sz="1600" dirty="0"/>
              <a:t> Developers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Use Shot Boundary Detection from the </a:t>
            </a:r>
            <a:r>
              <a:rPr lang="en-US" altLang="ko-KR" sz="1600" dirty="0" err="1"/>
              <a:t>PySceneDetect</a:t>
            </a:r>
            <a:r>
              <a:rPr lang="en-US" altLang="ko-KR" sz="1600" dirty="0"/>
              <a:t> library to remove videos with frequent camera shaking</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Remove videos with special motion effects, such as slideshow videos </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Pre-training – Motion Filtering</a:t>
            </a:r>
            <a:endParaRPr lang="ko-KR" altLang="en-US" dirty="0"/>
          </a:p>
        </p:txBody>
      </p:sp>
      <p:pic>
        <p:nvPicPr>
          <p:cNvPr id="9" name="그림 8">
            <a:extLst>
              <a:ext uri="{FF2B5EF4-FFF2-40B4-BE49-F238E27FC236}">
                <a16:creationId xmlns:a16="http://schemas.microsoft.com/office/drawing/2014/main" id="{BE8ABCBC-BC35-40F2-89DE-D589D99DF7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7399" y="1682068"/>
            <a:ext cx="8077200" cy="2053415"/>
          </a:xfrm>
          <a:prstGeom prst="rect">
            <a:avLst/>
          </a:prstGeom>
        </p:spPr>
      </p:pic>
    </p:spTree>
    <p:extLst>
      <p:ext uri="{BB962C8B-B14F-4D97-AF65-F5344CB8AC3E}">
        <p14:creationId xmlns:p14="http://schemas.microsoft.com/office/powerpoint/2010/main" val="1215852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4508340"/>
            <a:ext cx="10461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Remove duplicate clips from a pre-training set using similarity in copy-detection embedding space</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Identify fine-grained concept clusters by clustering semantic embeddings in a video-text co-embedding model, merge duplicate clusters, and sample clips from each merged cluster according to the inverse square root of the cluster size to adjust the proportion of specific topics</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Pre-training – Content Filtering</a:t>
            </a:r>
            <a:endParaRPr lang="ko-KR" altLang="en-US" dirty="0"/>
          </a:p>
        </p:txBody>
      </p:sp>
      <p:pic>
        <p:nvPicPr>
          <p:cNvPr id="9" name="그림 8">
            <a:extLst>
              <a:ext uri="{FF2B5EF4-FFF2-40B4-BE49-F238E27FC236}">
                <a16:creationId xmlns:a16="http://schemas.microsoft.com/office/drawing/2014/main" id="{F51FA658-CFD5-4CF2-9812-0D497D396D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7399" y="1682068"/>
            <a:ext cx="8077200" cy="2053415"/>
          </a:xfrm>
          <a:prstGeom prst="rect">
            <a:avLst/>
          </a:prstGeom>
        </p:spPr>
      </p:pic>
    </p:spTree>
    <p:extLst>
      <p:ext uri="{BB962C8B-B14F-4D97-AF65-F5344CB8AC3E}">
        <p14:creationId xmlns:p14="http://schemas.microsoft.com/office/powerpoint/2010/main" val="80940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0" y="4000578"/>
            <a:ext cx="10461837" cy="280076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Using the LLaMa3-Video model to generate detailed text captions for video clips.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Fine-tuned the 8B and 70B variants of the model and used it to generate captions for a full training set of video clips.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Trained a camera motion classifier to predict 16 camera motion classes (zoom out, pan left, etc.) for camera motion control.</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Prefixing generated text captions with high confidence camera motion predictions.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Allows users to specify explicit camera control for video generation at inference time.</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Pre-training – Captioning</a:t>
            </a:r>
            <a:endParaRPr lang="ko-KR" altLang="en-US" dirty="0"/>
          </a:p>
        </p:txBody>
      </p:sp>
      <p:pic>
        <p:nvPicPr>
          <p:cNvPr id="9" name="그림 8">
            <a:extLst>
              <a:ext uri="{FF2B5EF4-FFF2-40B4-BE49-F238E27FC236}">
                <a16:creationId xmlns:a16="http://schemas.microsoft.com/office/drawing/2014/main" id="{BC0296FF-1252-4BAC-9A94-1FBD437260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7399" y="1682068"/>
            <a:ext cx="8077200" cy="2053415"/>
          </a:xfrm>
          <a:prstGeom prst="rect">
            <a:avLst/>
          </a:prstGeom>
        </p:spPr>
      </p:pic>
    </p:spTree>
    <p:extLst>
      <p:ext uri="{BB962C8B-B14F-4D97-AF65-F5344CB8AC3E}">
        <p14:creationId xmlns:p14="http://schemas.microsoft.com/office/powerpoint/2010/main" val="220678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865081" y="1682068"/>
            <a:ext cx="10461837" cy="378565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Using a multi-step training process to maximize efficiency and scalability.</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Initial T2I training, followed by T2I and T2V co-training.</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Co-training early on leads to slower learning and higher memory usage; stabilize initial weights with T2I training, then switch to co-training.</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Start with a low resolution of 256px and process larger batch sizes and more data by only performing T2I tasks.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Utilize the spatial location embeddings learned from T2I training. Add new temporal location embeddings to train on video data 256px.</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Scale the model trained in the 256px step to 768px resolution. Leverage weights learned in the 256px step to train at higher resolution with smaller batch sizes and more sophisticated data</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Training</a:t>
            </a:r>
            <a:endParaRPr lang="ko-KR" altLang="en-US" dirty="0"/>
          </a:p>
        </p:txBody>
      </p:sp>
    </p:spTree>
    <p:extLst>
      <p:ext uri="{BB962C8B-B14F-4D97-AF65-F5344CB8AC3E}">
        <p14:creationId xmlns:p14="http://schemas.microsoft.com/office/powerpoint/2010/main" val="717056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918F6F45-8B2C-C69A-4C33-65695F5AAA93}"/>
              </a:ext>
            </a:extLst>
          </p:cNvPr>
          <p:cNvSpPr txBox="1"/>
          <p:nvPr/>
        </p:nvSpPr>
        <p:spPr>
          <a:xfrm>
            <a:off x="747850" y="1682068"/>
            <a:ext cx="10461837" cy="5016758"/>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Pre-training produces high-quality images, but fine-tuning brings out even more quality and detail.</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Built from a large pool of videos through a rigorous 4-step curation process</a:t>
            </a:r>
          </a:p>
          <a:p>
            <a:pPr marL="285750" indent="-285750">
              <a:buFont typeface="Arial" panose="020B0604020202020204" pitchFamily="34" charset="0"/>
              <a:buChar char="•"/>
            </a:pPr>
            <a:r>
              <a:rPr lang="en-US" altLang="ko-KR" sz="1600" dirty="0"/>
              <a:t>1. filtering videos using automatic filters - setting strict thresholds for aesthetic quality, motion, and transitions. Remove small or low-subject videos using object detection models. Select stable and visually appealing videos.</a:t>
            </a:r>
          </a:p>
          <a:p>
            <a:pPr marL="285750" indent="-285750">
              <a:buFont typeface="Arial" panose="020B0604020202020204" pitchFamily="34" charset="0"/>
              <a:buChar char="•"/>
            </a:pPr>
            <a:r>
              <a:rPr lang="en-US" altLang="ko-KR" sz="1600" dirty="0"/>
              <a:t>2. manually select a few visually appealing seed videos per concept. Performing k-NN based on these seed videos to generate a balanced subset of videos. In this process, we still utilize the same video-text joint embedding model we used for pre-training..</a:t>
            </a:r>
          </a:p>
          <a:p>
            <a:pPr marL="285750" indent="-285750">
              <a:buFont typeface="Arial" panose="020B0604020202020204" pitchFamily="34" charset="0"/>
              <a:buChar char="•"/>
            </a:pPr>
            <a:r>
              <a:rPr lang="en-US" altLang="ko-KR" sz="1600" dirty="0"/>
              <a:t>3. manually filtered by humans as it is difficult to obtain reliable videos with automatic filtering alone. Additional video clips of any length were added to complete the dataset by selecting the clips deemed best by the annotators.</a:t>
            </a:r>
          </a:p>
          <a:p>
            <a:pPr marL="285750" indent="-285750">
              <a:buFont typeface="Arial" panose="020B0604020202020204" pitchFamily="34" charset="0"/>
              <a:buChar char="•"/>
            </a:pPr>
            <a:r>
              <a:rPr lang="en-US" altLang="ko-KR" sz="1600" dirty="0"/>
              <a:t>4. refine the captions automatically generated by LLaMa3-Video. Include camera control, human facial expressions, background information, detailed action descriptions, lighting information, etc. and manually add information about six types of camera motion and position by annotators.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Using the same structure as the pre-training architecture. Trained with relatively small batch size (512 H100 GPUs) using pre-trained checkpoints as initialization (using cosine scheduler).</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Combine the fine-tuning dataset, hyperparameters, and pre-trained checkpoints to create the final model</a:t>
            </a:r>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Fine-tuning</a:t>
            </a:r>
            <a:endParaRPr lang="ko-KR" altLang="en-US" dirty="0"/>
          </a:p>
        </p:txBody>
      </p:sp>
    </p:spTree>
    <p:extLst>
      <p:ext uri="{BB962C8B-B14F-4D97-AF65-F5344CB8AC3E}">
        <p14:creationId xmlns:p14="http://schemas.microsoft.com/office/powerpoint/2010/main" val="1828599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6" name="그림 5">
            <a:extLst>
              <a:ext uri="{FF2B5EF4-FFF2-40B4-BE49-F238E27FC236}">
                <a16:creationId xmlns:a16="http://schemas.microsoft.com/office/drawing/2014/main" id="{4884237B-EF6E-4D36-92BC-888B161A9862}"/>
              </a:ext>
            </a:extLst>
          </p:cNvPr>
          <p:cNvPicPr>
            <a:picLocks noChangeAspect="1"/>
          </p:cNvPicPr>
          <p:nvPr/>
        </p:nvPicPr>
        <p:blipFill>
          <a:blip r:embed="rId3"/>
          <a:stretch>
            <a:fillRect/>
          </a:stretch>
        </p:blipFill>
        <p:spPr>
          <a:xfrm>
            <a:off x="1570264" y="1532383"/>
            <a:ext cx="9051471" cy="427797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59853B-B0A2-49F7-B47E-E128C7D7A770}"/>
                  </a:ext>
                </a:extLst>
              </p:cNvPr>
              <p:cNvSpPr txBox="1"/>
              <p:nvPr/>
            </p:nvSpPr>
            <p:spPr>
              <a:xfrm>
                <a:off x="1611085" y="5890788"/>
                <a:ext cx="8969828" cy="646331"/>
              </a:xfrm>
              <a:prstGeom prst="rect">
                <a:avLst/>
              </a:prstGeom>
              <a:noFill/>
            </p:spPr>
            <p:txBody>
              <a:bodyPr wrap="square" rtlCol="0">
                <a:spAutoFit/>
              </a:bodyPr>
              <a:lstStyle/>
              <a:p>
                <a14:m>
                  <m:oMath xmlns:m="http://schemas.openxmlformats.org/officeDocument/2006/math">
                    <m:r>
                      <a:rPr lang="ko-KR" altLang="en-US" i="1" smtClean="0">
                        <a:latin typeface="Cambria Math" panose="02040503050406030204" pitchFamily="18" charset="0"/>
                      </a:rPr>
                      <m:t>𝜎</m:t>
                    </m:r>
                  </m:oMath>
                </a14:m>
                <a:r>
                  <a:rPr lang="ko-KR" altLang="en-US" dirty="0"/>
                  <a:t> </a:t>
                </a:r>
                <a:r>
                  <a:rPr lang="en-US" altLang="ko-KR" dirty="0"/>
                  <a:t>= standard deviation		</a:t>
                </a:r>
                <a14:m>
                  <m:oMath xmlns:m="http://schemas.openxmlformats.org/officeDocument/2006/math">
                    <m:r>
                      <a:rPr lang="en-US" altLang="ko-KR" b="0" i="1" smtClean="0">
                        <a:latin typeface="Cambria Math" panose="02040503050406030204" pitchFamily="18" charset="0"/>
                      </a:rPr>
                      <m:t>2&gt;</m:t>
                    </m:r>
                    <m:r>
                      <a:rPr lang="ko-KR" altLang="en-US" i="1" smtClean="0">
                        <a:latin typeface="Cambria Math" panose="02040503050406030204" pitchFamily="18" charset="0"/>
                      </a:rPr>
                      <m:t>𝜎</m:t>
                    </m:r>
                  </m:oMath>
                </a14:m>
                <a:r>
                  <a:rPr lang="en-US" altLang="ko-KR" dirty="0"/>
                  <a:t>:</a:t>
                </a:r>
                <a:r>
                  <a:rPr lang="ko-KR" altLang="en-US" dirty="0"/>
                  <a:t> </a:t>
                </a:r>
                <a:r>
                  <a:rPr lang="en-US" altLang="ko-KR" dirty="0"/>
                  <a:t> A significant win/loss</a:t>
                </a:r>
              </a:p>
              <a:p>
                <a14:m>
                  <m:oMath xmlns:m="http://schemas.openxmlformats.org/officeDocument/2006/math">
                    <m:r>
                      <a:rPr lang="en-US" altLang="ko-KR" i="1" smtClean="0">
                        <a:latin typeface="Cambria Math" panose="02040503050406030204" pitchFamily="18" charset="0"/>
                      </a:rPr>
                      <m:t>1</m:t>
                    </m:r>
                    <m:r>
                      <a:rPr lang="en-US" altLang="ko-KR" b="0" i="1" smtClean="0">
                        <a:latin typeface="Cambria Math" panose="02040503050406030204" pitchFamily="18" charset="0"/>
                      </a:rPr>
                      <m:t>&lt;</m:t>
                    </m:r>
                    <m:r>
                      <a:rPr lang="ko-KR" altLang="en-US" i="1" smtClean="0">
                        <a:latin typeface="Cambria Math" panose="02040503050406030204" pitchFamily="18" charset="0"/>
                      </a:rPr>
                      <m:t>𝜎</m:t>
                    </m:r>
                    <m:r>
                      <a:rPr lang="en-US" altLang="ko-KR" b="0" i="1" smtClean="0">
                        <a:latin typeface="Cambria Math" panose="02040503050406030204" pitchFamily="18" charset="0"/>
                      </a:rPr>
                      <m:t>≤2</m:t>
                    </m:r>
                    <m:r>
                      <a:rPr lang="ko-KR" altLang="en-US" i="1" smtClean="0">
                        <a:latin typeface="Cambria Math" panose="02040503050406030204" pitchFamily="18" charset="0"/>
                      </a:rPr>
                      <m:t> </m:t>
                    </m:r>
                  </m:oMath>
                </a14:m>
                <a:r>
                  <a:rPr lang="en-US" altLang="ko-KR" dirty="0"/>
                  <a:t>: a moderate win/loss	</a:t>
                </a:r>
                <a14:m>
                  <m:oMath xmlns:m="http://schemas.openxmlformats.org/officeDocument/2006/math">
                    <m:r>
                      <a:rPr lang="en-US" altLang="ko-KR" i="1">
                        <a:latin typeface="Cambria Math" panose="02040503050406030204" pitchFamily="18" charset="0"/>
                      </a:rPr>
                      <m:t>1</m:t>
                    </m:r>
                    <m:r>
                      <a:rPr lang="en-US" altLang="ko-KR" b="0" i="1" smtClean="0">
                        <a:latin typeface="Cambria Math" panose="02040503050406030204" pitchFamily="18" charset="0"/>
                      </a:rPr>
                      <m:t>≤</m:t>
                    </m:r>
                    <m:r>
                      <a:rPr lang="ko-KR" altLang="en-US" i="1" smtClean="0">
                        <a:latin typeface="Cambria Math" panose="02040503050406030204" pitchFamily="18" charset="0"/>
                      </a:rPr>
                      <m:t>𝜎</m:t>
                    </m:r>
                  </m:oMath>
                </a14:m>
                <a:r>
                  <a:rPr lang="en-US" altLang="ko-KR" dirty="0"/>
                  <a:t> : Performance is considered</a:t>
                </a:r>
                <a:endParaRPr lang="ko-KR" altLang="en-US" dirty="0"/>
              </a:p>
            </p:txBody>
          </p:sp>
        </mc:Choice>
        <mc:Fallback xmlns="">
          <p:sp>
            <p:nvSpPr>
              <p:cNvPr id="8" name="TextBox 7">
                <a:extLst>
                  <a:ext uri="{FF2B5EF4-FFF2-40B4-BE49-F238E27FC236}">
                    <a16:creationId xmlns:a16="http://schemas.microsoft.com/office/drawing/2014/main" id="{DD59853B-B0A2-49F7-B47E-E128C7D7A770}"/>
                  </a:ext>
                </a:extLst>
              </p:cNvPr>
              <p:cNvSpPr txBox="1">
                <a:spLocks noRot="1" noChangeAspect="1" noMove="1" noResize="1" noEditPoints="1" noAdjustHandles="1" noChangeArrowheads="1" noChangeShapeType="1" noTextEdit="1"/>
              </p:cNvSpPr>
              <p:nvPr/>
            </p:nvSpPr>
            <p:spPr>
              <a:xfrm>
                <a:off x="1611085" y="5890788"/>
                <a:ext cx="8969828" cy="646331"/>
              </a:xfrm>
              <a:prstGeom prst="rect">
                <a:avLst/>
              </a:prstGeom>
              <a:blipFill>
                <a:blip r:embed="rId4"/>
                <a:stretch>
                  <a:fillRect t="-4717" b="-141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4653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4" name="그림 3">
            <a:extLst>
              <a:ext uri="{FF2B5EF4-FFF2-40B4-BE49-F238E27FC236}">
                <a16:creationId xmlns:a16="http://schemas.microsoft.com/office/drawing/2014/main" id="{A8CC8193-E9D4-4A83-82BE-1353C600C7CE}"/>
              </a:ext>
            </a:extLst>
          </p:cNvPr>
          <p:cNvPicPr>
            <a:picLocks noChangeAspect="1"/>
          </p:cNvPicPr>
          <p:nvPr/>
        </p:nvPicPr>
        <p:blipFill>
          <a:blip r:embed="rId3"/>
          <a:stretch>
            <a:fillRect/>
          </a:stretch>
        </p:blipFill>
        <p:spPr>
          <a:xfrm>
            <a:off x="866775" y="2486025"/>
            <a:ext cx="10458450" cy="1885950"/>
          </a:xfrm>
          <a:prstGeom prst="rect">
            <a:avLst/>
          </a:prstGeom>
        </p:spPr>
      </p:pic>
    </p:spTree>
    <p:extLst>
      <p:ext uri="{BB962C8B-B14F-4D97-AF65-F5344CB8AC3E}">
        <p14:creationId xmlns:p14="http://schemas.microsoft.com/office/powerpoint/2010/main" val="723850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12" name="그림 11">
            <a:extLst>
              <a:ext uri="{FF2B5EF4-FFF2-40B4-BE49-F238E27FC236}">
                <a16:creationId xmlns:a16="http://schemas.microsoft.com/office/drawing/2014/main" id="{64F65192-184A-45AC-8B42-8515A7111DFB}"/>
              </a:ext>
            </a:extLst>
          </p:cNvPr>
          <p:cNvPicPr>
            <a:picLocks noChangeAspect="1"/>
          </p:cNvPicPr>
          <p:nvPr/>
        </p:nvPicPr>
        <p:blipFill>
          <a:blip r:embed="rId3"/>
          <a:stretch>
            <a:fillRect/>
          </a:stretch>
        </p:blipFill>
        <p:spPr>
          <a:xfrm>
            <a:off x="1834713" y="1682068"/>
            <a:ext cx="8288111" cy="4672441"/>
          </a:xfrm>
          <a:prstGeom prst="rect">
            <a:avLst/>
          </a:prstGeom>
        </p:spPr>
      </p:pic>
    </p:spTree>
    <p:extLst>
      <p:ext uri="{BB962C8B-B14F-4D97-AF65-F5344CB8AC3E}">
        <p14:creationId xmlns:p14="http://schemas.microsoft.com/office/powerpoint/2010/main" val="2091460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Introduction</a:t>
            </a:r>
            <a:endParaRPr lang="ko-KR" altLang="en-US" sz="2400" dirty="0"/>
          </a:p>
        </p:txBody>
      </p:sp>
      <p:sp>
        <p:nvSpPr>
          <p:cNvPr id="2" name="TextBox 1">
            <a:extLst>
              <a:ext uri="{FF2B5EF4-FFF2-40B4-BE49-F238E27FC236}">
                <a16:creationId xmlns:a16="http://schemas.microsoft.com/office/drawing/2014/main" id="{3B1F4627-FA48-03AD-EFB1-728993FD2BFB}"/>
              </a:ext>
            </a:extLst>
          </p:cNvPr>
          <p:cNvSpPr txBox="1"/>
          <p:nvPr/>
        </p:nvSpPr>
        <p:spPr>
          <a:xfrm>
            <a:off x="865081" y="1536174"/>
            <a:ext cx="10461837" cy="3785652"/>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Imagine a blue emu swimming through the ocean.</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Human imagination requires the ability to compose and predict various facets of the world. Simply imagining a scene requires composing different concepts while predicting realistic properties about motion, scene, physics, geometry, audio etc.</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Equipping AI systems with such generative, compositional, and prediction capabilities is a core scientific challenge with broad applications.</a:t>
            </a:r>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1" dirty="0" err="1">
                <a:solidFill>
                  <a:srgbClr val="222222"/>
                </a:solidFill>
                <a:effectLst/>
                <a:latin typeface="Arial" panose="020B0604020202020204" pitchFamily="34" charset="0"/>
              </a:rPr>
              <a:t>arXiv</a:t>
            </a:r>
            <a:r>
              <a:rPr lang="en-US" altLang="ko-KR" sz="1000" b="0" i="1" dirty="0">
                <a:solidFill>
                  <a:srgbClr val="222222"/>
                </a:solidFill>
                <a:effectLst/>
                <a:latin typeface="Arial" panose="020B0604020202020204" pitchFamily="34" charset="0"/>
              </a:rPr>
              <a:t> preprint arXiv:2410.13720</a:t>
            </a:r>
            <a:r>
              <a:rPr lang="en-US" altLang="ko-KR" sz="1000" b="0" i="0" dirty="0">
                <a:solidFill>
                  <a:srgbClr val="222222"/>
                </a:solidFill>
                <a:effectLst/>
                <a:latin typeface="Arial" panose="020B0604020202020204" pitchFamily="34" charset="0"/>
              </a:rPr>
              <a:t> (2024).</a:t>
            </a:r>
            <a:endParaRPr lang="ko-KR" altLang="en-US" sz="1000" dirty="0"/>
          </a:p>
        </p:txBody>
      </p:sp>
    </p:spTree>
    <p:extLst>
      <p:ext uri="{BB962C8B-B14F-4D97-AF65-F5344CB8AC3E}">
        <p14:creationId xmlns:p14="http://schemas.microsoft.com/office/powerpoint/2010/main" val="80173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sp>
        <p:nvSpPr>
          <p:cNvPr id="9" name="TextBox 8">
            <a:extLst>
              <a:ext uri="{FF2B5EF4-FFF2-40B4-BE49-F238E27FC236}">
                <a16:creationId xmlns:a16="http://schemas.microsoft.com/office/drawing/2014/main" id="{0FB4383A-3F98-434F-83D6-19729721759B}"/>
              </a:ext>
            </a:extLst>
          </p:cNvPr>
          <p:cNvSpPr txBox="1"/>
          <p:nvPr/>
        </p:nvSpPr>
        <p:spPr>
          <a:xfrm>
            <a:off x="2891916" y="5441027"/>
            <a:ext cx="6408161" cy="369332"/>
          </a:xfrm>
          <a:prstGeom prst="rect">
            <a:avLst/>
          </a:prstGeom>
          <a:noFill/>
        </p:spPr>
        <p:txBody>
          <a:bodyPr wrap="square" rtlCol="0">
            <a:spAutoFit/>
          </a:bodyPr>
          <a:lstStyle/>
          <a:p>
            <a:pPr algn="ctr"/>
            <a:r>
              <a:rPr lang="en-US" altLang="ko-KR" b="0" i="0" dirty="0">
                <a:solidFill>
                  <a:srgbClr val="131313"/>
                </a:solidFill>
                <a:effectLst/>
              </a:rPr>
              <a:t>Prompt: Firefighter running through a burning forest</a:t>
            </a:r>
            <a:endParaRPr lang="ko-KR" altLang="en-US" dirty="0"/>
          </a:p>
        </p:txBody>
      </p:sp>
      <p:pic>
        <p:nvPicPr>
          <p:cNvPr id="4" name="온라인 미디어 3" title="Figure 12 - Firefighter | Meta Movie Gen Research Paper">
            <a:hlinkClick r:id="" action="ppaction://media"/>
            <a:extLst>
              <a:ext uri="{FF2B5EF4-FFF2-40B4-BE49-F238E27FC236}">
                <a16:creationId xmlns:a16="http://schemas.microsoft.com/office/drawing/2014/main" id="{0A59AFD5-080A-4340-8A1D-C0200E11876D}"/>
              </a:ext>
            </a:extLst>
          </p:cNvPr>
          <p:cNvPicPr>
            <a:picLocks noRot="1" noChangeAspect="1"/>
          </p:cNvPicPr>
          <p:nvPr>
            <a:videoFile r:link="rId1"/>
          </p:nvPr>
        </p:nvPicPr>
        <p:blipFill>
          <a:blip r:embed="rId4"/>
          <a:stretch>
            <a:fillRect/>
          </a:stretch>
        </p:blipFill>
        <p:spPr>
          <a:xfrm>
            <a:off x="2806254" y="1570295"/>
            <a:ext cx="6579484" cy="3717409"/>
          </a:xfrm>
          <a:prstGeom prst="rect">
            <a:avLst/>
          </a:prstGeom>
        </p:spPr>
      </p:pic>
    </p:spTree>
    <p:extLst>
      <p:ext uri="{BB962C8B-B14F-4D97-AF65-F5344CB8AC3E}">
        <p14:creationId xmlns:p14="http://schemas.microsoft.com/office/powerpoint/2010/main" val="262462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12" name="그림 11">
            <a:extLst>
              <a:ext uri="{FF2B5EF4-FFF2-40B4-BE49-F238E27FC236}">
                <a16:creationId xmlns:a16="http://schemas.microsoft.com/office/drawing/2014/main" id="{64F65192-184A-45AC-8B42-8515A7111D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20619" y="1452580"/>
            <a:ext cx="6309618" cy="5084539"/>
          </a:xfrm>
          <a:prstGeom prst="rect">
            <a:avLst/>
          </a:prstGeom>
        </p:spPr>
      </p:pic>
    </p:spTree>
    <p:extLst>
      <p:ext uri="{BB962C8B-B14F-4D97-AF65-F5344CB8AC3E}">
        <p14:creationId xmlns:p14="http://schemas.microsoft.com/office/powerpoint/2010/main" val="1334883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sp>
        <p:nvSpPr>
          <p:cNvPr id="9" name="TextBox 8">
            <a:extLst>
              <a:ext uri="{FF2B5EF4-FFF2-40B4-BE49-F238E27FC236}">
                <a16:creationId xmlns:a16="http://schemas.microsoft.com/office/drawing/2014/main" id="{0FB4383A-3F98-434F-83D6-19729721759B}"/>
              </a:ext>
            </a:extLst>
          </p:cNvPr>
          <p:cNvSpPr txBox="1"/>
          <p:nvPr/>
        </p:nvSpPr>
        <p:spPr>
          <a:xfrm>
            <a:off x="2805022" y="5441027"/>
            <a:ext cx="6581947" cy="369332"/>
          </a:xfrm>
          <a:prstGeom prst="rect">
            <a:avLst/>
          </a:prstGeom>
          <a:noFill/>
        </p:spPr>
        <p:txBody>
          <a:bodyPr wrap="square" rtlCol="0">
            <a:spAutoFit/>
          </a:bodyPr>
          <a:lstStyle/>
          <a:p>
            <a:pPr algn="ctr"/>
            <a:r>
              <a:rPr lang="en-US" altLang="ko-KR" b="0" i="0" dirty="0">
                <a:solidFill>
                  <a:srgbClr val="131313"/>
                </a:solidFill>
                <a:effectLst/>
              </a:rPr>
              <a:t>Prompt: A computer mouse with legs running on a treadmill</a:t>
            </a:r>
            <a:endParaRPr lang="ko-KR" altLang="en-US" dirty="0"/>
          </a:p>
        </p:txBody>
      </p:sp>
      <p:pic>
        <p:nvPicPr>
          <p:cNvPr id="2" name="온라인 미디어 1" title="Figure 13 - Computer mouse | Meta Movie Gen Research Paper">
            <a:hlinkClick r:id="" action="ppaction://media"/>
            <a:extLst>
              <a:ext uri="{FF2B5EF4-FFF2-40B4-BE49-F238E27FC236}">
                <a16:creationId xmlns:a16="http://schemas.microsoft.com/office/drawing/2014/main" id="{028FA841-8CE1-444F-9275-A16488BBF448}"/>
              </a:ext>
            </a:extLst>
          </p:cNvPr>
          <p:cNvPicPr>
            <a:picLocks noRot="1" noChangeAspect="1"/>
          </p:cNvPicPr>
          <p:nvPr>
            <a:videoFile r:link="rId1"/>
          </p:nvPr>
        </p:nvPicPr>
        <p:blipFill>
          <a:blip r:embed="rId4"/>
          <a:stretch>
            <a:fillRect/>
          </a:stretch>
        </p:blipFill>
        <p:spPr>
          <a:xfrm>
            <a:off x="2805022" y="1569600"/>
            <a:ext cx="6581947" cy="3718800"/>
          </a:xfrm>
          <a:prstGeom prst="rect">
            <a:avLst/>
          </a:prstGeom>
        </p:spPr>
      </p:pic>
    </p:spTree>
    <p:extLst>
      <p:ext uri="{BB962C8B-B14F-4D97-AF65-F5344CB8AC3E}">
        <p14:creationId xmlns:p14="http://schemas.microsoft.com/office/powerpoint/2010/main" val="349763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4" name="그림 3">
            <a:extLst>
              <a:ext uri="{FF2B5EF4-FFF2-40B4-BE49-F238E27FC236}">
                <a16:creationId xmlns:a16="http://schemas.microsoft.com/office/drawing/2014/main" id="{BB13FFDE-7001-4AC2-92D4-C8842B8CA9FF}"/>
              </a:ext>
            </a:extLst>
          </p:cNvPr>
          <p:cNvPicPr>
            <a:picLocks noChangeAspect="1"/>
          </p:cNvPicPr>
          <p:nvPr/>
        </p:nvPicPr>
        <p:blipFill>
          <a:blip r:embed="rId3"/>
          <a:stretch>
            <a:fillRect/>
          </a:stretch>
        </p:blipFill>
        <p:spPr>
          <a:xfrm>
            <a:off x="2777479" y="938180"/>
            <a:ext cx="6637041" cy="5828427"/>
          </a:xfrm>
          <a:prstGeom prst="rect">
            <a:avLst/>
          </a:prstGeom>
        </p:spPr>
      </p:pic>
    </p:spTree>
    <p:extLst>
      <p:ext uri="{BB962C8B-B14F-4D97-AF65-F5344CB8AC3E}">
        <p14:creationId xmlns:p14="http://schemas.microsoft.com/office/powerpoint/2010/main" val="3207683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2" name="온라인 미디어 1" title="Figure 14 - Kangaroo | Meta Movie Gen Research Paper">
            <a:hlinkClick r:id="" action="ppaction://media"/>
            <a:extLst>
              <a:ext uri="{FF2B5EF4-FFF2-40B4-BE49-F238E27FC236}">
                <a16:creationId xmlns:a16="http://schemas.microsoft.com/office/drawing/2014/main" id="{AC287B2B-72BC-4D40-8C21-BC3D38605AFD}"/>
              </a:ext>
            </a:extLst>
          </p:cNvPr>
          <p:cNvPicPr>
            <a:picLocks noRot="1" noChangeAspect="1"/>
          </p:cNvPicPr>
          <p:nvPr>
            <a:videoFile r:link="rId1"/>
          </p:nvPr>
        </p:nvPicPr>
        <p:blipFill>
          <a:blip r:embed="rId4"/>
          <a:stretch>
            <a:fillRect/>
          </a:stretch>
        </p:blipFill>
        <p:spPr>
          <a:xfrm>
            <a:off x="2805021" y="1569600"/>
            <a:ext cx="6581947" cy="3718800"/>
          </a:xfrm>
          <a:prstGeom prst="rect">
            <a:avLst/>
          </a:prstGeom>
        </p:spPr>
      </p:pic>
      <p:sp>
        <p:nvSpPr>
          <p:cNvPr id="8" name="TextBox 7">
            <a:extLst>
              <a:ext uri="{FF2B5EF4-FFF2-40B4-BE49-F238E27FC236}">
                <a16:creationId xmlns:a16="http://schemas.microsoft.com/office/drawing/2014/main" id="{A668D2FC-1379-438D-B5A3-FC71B4A66B42}"/>
              </a:ext>
            </a:extLst>
          </p:cNvPr>
          <p:cNvSpPr txBox="1"/>
          <p:nvPr/>
        </p:nvSpPr>
        <p:spPr>
          <a:xfrm>
            <a:off x="2805022" y="5441027"/>
            <a:ext cx="6581947" cy="646331"/>
          </a:xfrm>
          <a:prstGeom prst="rect">
            <a:avLst/>
          </a:prstGeom>
          <a:noFill/>
        </p:spPr>
        <p:txBody>
          <a:bodyPr wrap="square" rtlCol="0">
            <a:spAutoFit/>
          </a:bodyPr>
          <a:lstStyle/>
          <a:p>
            <a:pPr algn="ctr"/>
            <a:r>
              <a:rPr lang="en-US" altLang="ko-KR" b="0" i="0" dirty="0">
                <a:solidFill>
                  <a:srgbClr val="131313"/>
                </a:solidFill>
                <a:effectLst/>
              </a:rPr>
              <a:t>Prompt: a kangaroo in purple overalls and boots walking in Johannesburg during sunset</a:t>
            </a:r>
            <a:endParaRPr lang="ko-KR" altLang="en-US" dirty="0"/>
          </a:p>
        </p:txBody>
      </p:sp>
    </p:spTree>
    <p:extLst>
      <p:ext uri="{BB962C8B-B14F-4D97-AF65-F5344CB8AC3E}">
        <p14:creationId xmlns:p14="http://schemas.microsoft.com/office/powerpoint/2010/main" val="35749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6" name="그림 5">
            <a:extLst>
              <a:ext uri="{FF2B5EF4-FFF2-40B4-BE49-F238E27FC236}">
                <a16:creationId xmlns:a16="http://schemas.microsoft.com/office/drawing/2014/main" id="{DCE986B0-05C3-4C3A-B576-328E18DFA122}"/>
              </a:ext>
            </a:extLst>
          </p:cNvPr>
          <p:cNvPicPr>
            <a:picLocks noChangeAspect="1"/>
          </p:cNvPicPr>
          <p:nvPr/>
        </p:nvPicPr>
        <p:blipFill>
          <a:blip r:embed="rId3"/>
          <a:stretch>
            <a:fillRect/>
          </a:stretch>
        </p:blipFill>
        <p:spPr>
          <a:xfrm>
            <a:off x="1519237" y="1847850"/>
            <a:ext cx="9153525" cy="3162300"/>
          </a:xfrm>
          <a:prstGeom prst="rect">
            <a:avLst/>
          </a:prstGeom>
        </p:spPr>
      </p:pic>
    </p:spTree>
    <p:extLst>
      <p:ext uri="{BB962C8B-B14F-4D97-AF65-F5344CB8AC3E}">
        <p14:creationId xmlns:p14="http://schemas.microsoft.com/office/powerpoint/2010/main" val="3331558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4" name="그림 3">
            <a:extLst>
              <a:ext uri="{FF2B5EF4-FFF2-40B4-BE49-F238E27FC236}">
                <a16:creationId xmlns:a16="http://schemas.microsoft.com/office/drawing/2014/main" id="{BEE4EB97-7DBC-43A8-9487-5D486B1C21DA}"/>
              </a:ext>
            </a:extLst>
          </p:cNvPr>
          <p:cNvPicPr>
            <a:picLocks noChangeAspect="1"/>
          </p:cNvPicPr>
          <p:nvPr/>
        </p:nvPicPr>
        <p:blipFill>
          <a:blip r:embed="rId3"/>
          <a:stretch>
            <a:fillRect/>
          </a:stretch>
        </p:blipFill>
        <p:spPr>
          <a:xfrm>
            <a:off x="1509712" y="2405062"/>
            <a:ext cx="9172575" cy="2047875"/>
          </a:xfrm>
          <a:prstGeom prst="rect">
            <a:avLst/>
          </a:prstGeom>
        </p:spPr>
      </p:pic>
    </p:spTree>
    <p:extLst>
      <p:ext uri="{BB962C8B-B14F-4D97-AF65-F5344CB8AC3E}">
        <p14:creationId xmlns:p14="http://schemas.microsoft.com/office/powerpoint/2010/main" val="3147064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6" name="그림 5">
            <a:extLst>
              <a:ext uri="{FF2B5EF4-FFF2-40B4-BE49-F238E27FC236}">
                <a16:creationId xmlns:a16="http://schemas.microsoft.com/office/drawing/2014/main" id="{FBAACD03-2DBF-4A2B-B1E4-98D013852435}"/>
              </a:ext>
            </a:extLst>
          </p:cNvPr>
          <p:cNvPicPr>
            <a:picLocks noChangeAspect="1"/>
          </p:cNvPicPr>
          <p:nvPr/>
        </p:nvPicPr>
        <p:blipFill>
          <a:blip r:embed="rId3"/>
          <a:stretch>
            <a:fillRect/>
          </a:stretch>
        </p:blipFill>
        <p:spPr>
          <a:xfrm>
            <a:off x="1466850" y="2490787"/>
            <a:ext cx="9258300" cy="1876425"/>
          </a:xfrm>
          <a:prstGeom prst="rect">
            <a:avLst/>
          </a:prstGeom>
        </p:spPr>
      </p:pic>
    </p:spTree>
    <p:extLst>
      <p:ext uri="{BB962C8B-B14F-4D97-AF65-F5344CB8AC3E}">
        <p14:creationId xmlns:p14="http://schemas.microsoft.com/office/powerpoint/2010/main" val="530724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1EDC-F68A-98F5-1A02-38CC050827B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E0EDAE-114C-0455-0CC0-60ADE9B71F2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98F97441-10D0-C0F0-866A-4462B06D54F1}"/>
              </a:ext>
            </a:extLst>
          </p:cNvPr>
          <p:cNvSpPr txBox="1"/>
          <p:nvPr/>
        </p:nvSpPr>
        <p:spPr>
          <a:xfrm>
            <a:off x="5978769" y="91393"/>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3" name="TextBox 2">
            <a:extLst>
              <a:ext uri="{FF2B5EF4-FFF2-40B4-BE49-F238E27FC236}">
                <a16:creationId xmlns:a16="http://schemas.microsoft.com/office/drawing/2014/main" id="{776E0030-86E2-F3AC-5336-CB600F77E008}"/>
              </a:ext>
            </a:extLst>
          </p:cNvPr>
          <p:cNvSpPr txBox="1"/>
          <p:nvPr/>
        </p:nvSpPr>
        <p:spPr>
          <a:xfrm>
            <a:off x="515153" y="1047641"/>
            <a:ext cx="7061303" cy="369332"/>
          </a:xfrm>
          <a:prstGeom prst="rect">
            <a:avLst/>
          </a:prstGeom>
          <a:noFill/>
        </p:spPr>
        <p:txBody>
          <a:bodyPr wrap="square" rtlCol="0">
            <a:spAutoFit/>
          </a:bodyPr>
          <a:lstStyle/>
          <a:p>
            <a:r>
              <a:rPr lang="en-US" altLang="ko-KR" dirty="0"/>
              <a:t>Results</a:t>
            </a:r>
            <a:endParaRPr lang="ko-KR" altLang="en-US" dirty="0"/>
          </a:p>
        </p:txBody>
      </p:sp>
      <p:pic>
        <p:nvPicPr>
          <p:cNvPr id="4" name="그림 3">
            <a:extLst>
              <a:ext uri="{FF2B5EF4-FFF2-40B4-BE49-F238E27FC236}">
                <a16:creationId xmlns:a16="http://schemas.microsoft.com/office/drawing/2014/main" id="{9171CDCE-032C-46DE-989E-44BCF048CFC2}"/>
              </a:ext>
            </a:extLst>
          </p:cNvPr>
          <p:cNvPicPr>
            <a:picLocks noChangeAspect="1"/>
          </p:cNvPicPr>
          <p:nvPr/>
        </p:nvPicPr>
        <p:blipFill>
          <a:blip r:embed="rId3"/>
          <a:stretch>
            <a:fillRect/>
          </a:stretch>
        </p:blipFill>
        <p:spPr>
          <a:xfrm>
            <a:off x="1524000" y="1990725"/>
            <a:ext cx="9144000" cy="2876550"/>
          </a:xfrm>
          <a:prstGeom prst="rect">
            <a:avLst/>
          </a:prstGeom>
        </p:spPr>
      </p:pic>
    </p:spTree>
    <p:extLst>
      <p:ext uri="{BB962C8B-B14F-4D97-AF65-F5344CB8AC3E}">
        <p14:creationId xmlns:p14="http://schemas.microsoft.com/office/powerpoint/2010/main" val="388639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F4627-FA48-03AD-EFB1-728993FD2BFB}"/>
              </a:ext>
            </a:extLst>
          </p:cNvPr>
          <p:cNvSpPr txBox="1"/>
          <p:nvPr/>
        </p:nvSpPr>
        <p:spPr>
          <a:xfrm>
            <a:off x="865081" y="1536174"/>
            <a:ext cx="10461837" cy="3785652"/>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The Personalization feature allows the video generation model to generate videos featuring the selected person based on text and a portrait image. </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The generated personalized video follows the text prompts while maintaining the identity of the person. </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Train the model by using a subset of videos containing people, and automatically constructing pairs of (image, text) inputs and video outputs.</a:t>
            </a:r>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C1A41368-4394-4419-9AB1-1C672D5D78F0}"/>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Overview</a:t>
            </a:r>
            <a:endParaRPr lang="ko-KR" altLang="en-US" sz="2400" i="1" dirty="0"/>
          </a:p>
        </p:txBody>
      </p:sp>
    </p:spTree>
    <p:extLst>
      <p:ext uri="{BB962C8B-B14F-4D97-AF65-F5344CB8AC3E}">
        <p14:creationId xmlns:p14="http://schemas.microsoft.com/office/powerpoint/2010/main" val="28484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Introduction</a:t>
            </a:r>
            <a:endParaRPr lang="ko-KR" altLang="en-US" sz="2400" dirty="0"/>
          </a:p>
        </p:txBody>
      </p:sp>
      <p:sp>
        <p:nvSpPr>
          <p:cNvPr id="2" name="TextBox 1">
            <a:extLst>
              <a:ext uri="{FF2B5EF4-FFF2-40B4-BE49-F238E27FC236}">
                <a16:creationId xmlns:a16="http://schemas.microsoft.com/office/drawing/2014/main" id="{3B1F4627-FA48-03AD-EFB1-728993FD2BFB}"/>
              </a:ext>
            </a:extLst>
          </p:cNvPr>
          <p:cNvSpPr txBox="1"/>
          <p:nvPr/>
        </p:nvSpPr>
        <p:spPr>
          <a:xfrm>
            <a:off x="865081" y="982176"/>
            <a:ext cx="10461837" cy="4893647"/>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Large Language Models (LLMs) aim to learn such capabilities with a text output space.</a:t>
            </a:r>
          </a:p>
          <a:p>
            <a:endParaRPr lang="en-US" altLang="ko-KR" sz="2400" dirty="0"/>
          </a:p>
          <a:p>
            <a:pPr marL="285750" indent="-285750">
              <a:buFont typeface="Arial" panose="020B0604020202020204" pitchFamily="34" charset="0"/>
              <a:buChar char="•"/>
            </a:pPr>
            <a:r>
              <a:rPr lang="en-US" altLang="ko-KR" sz="2400" dirty="0"/>
              <a:t>In this paper focus on media– image, video, audio– as the output space.</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Movie Gen models can natively generate high fidelity images, video, and audio while also possessing the abilities to edit and personalize the videos.</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Authors find that scaling the training data, compute, and model parameters of a simple Transformer-based model trained with Flow Matching yields high quality generative models for video or audio.</a:t>
            </a:r>
          </a:p>
        </p:txBody>
      </p:sp>
      <p:sp>
        <p:nvSpPr>
          <p:cNvPr id="6" name="TextBox 5">
            <a:extLst>
              <a:ext uri="{FF2B5EF4-FFF2-40B4-BE49-F238E27FC236}">
                <a16:creationId xmlns:a16="http://schemas.microsoft.com/office/drawing/2014/main" id="{1902821D-C526-4026-A4F4-DCE248636CAE}"/>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1" dirty="0" err="1">
                <a:solidFill>
                  <a:srgbClr val="222222"/>
                </a:solidFill>
                <a:effectLst/>
                <a:latin typeface="Arial" panose="020B0604020202020204" pitchFamily="34" charset="0"/>
              </a:rPr>
              <a:t>arXiv</a:t>
            </a:r>
            <a:r>
              <a:rPr lang="en-US" altLang="ko-KR" sz="1000" b="0" i="1" dirty="0">
                <a:solidFill>
                  <a:srgbClr val="222222"/>
                </a:solidFill>
                <a:effectLst/>
                <a:latin typeface="Arial" panose="020B0604020202020204" pitchFamily="34" charset="0"/>
              </a:rPr>
              <a:t> preprint arXiv:2410.13720</a:t>
            </a:r>
            <a:r>
              <a:rPr lang="en-US" altLang="ko-KR" sz="1000" b="0" i="0" dirty="0">
                <a:solidFill>
                  <a:srgbClr val="222222"/>
                </a:solidFill>
                <a:effectLst/>
                <a:latin typeface="Arial" panose="020B0604020202020204" pitchFamily="34" charset="0"/>
              </a:rPr>
              <a:t> (2024).</a:t>
            </a:r>
            <a:endParaRPr lang="ko-KR" altLang="en-US" sz="1000" dirty="0"/>
          </a:p>
        </p:txBody>
      </p:sp>
    </p:spTree>
    <p:extLst>
      <p:ext uri="{BB962C8B-B14F-4D97-AF65-F5344CB8AC3E}">
        <p14:creationId xmlns:p14="http://schemas.microsoft.com/office/powerpoint/2010/main" val="3459786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BE2EAED-C073-4FD6-88DA-013E9974CFFA}"/>
              </a:ext>
            </a:extLst>
          </p:cNvPr>
          <p:cNvPicPr>
            <a:picLocks noChangeAspect="1"/>
          </p:cNvPicPr>
          <p:nvPr/>
        </p:nvPicPr>
        <p:blipFill>
          <a:blip r:embed="rId3"/>
          <a:stretch>
            <a:fillRect/>
          </a:stretch>
        </p:blipFill>
        <p:spPr>
          <a:xfrm>
            <a:off x="2307882" y="782546"/>
            <a:ext cx="7576236" cy="6075454"/>
          </a:xfrm>
          <a:prstGeom prst="rect">
            <a:avLst/>
          </a:prstGeom>
        </p:spPr>
      </p:pic>
      <p:sp>
        <p:nvSpPr>
          <p:cNvPr id="5" name="TextBox 4">
            <a:extLst>
              <a:ext uri="{FF2B5EF4-FFF2-40B4-BE49-F238E27FC236}">
                <a16:creationId xmlns:a16="http://schemas.microsoft.com/office/drawing/2014/main" id="{287767E3-510A-439E-B89E-13A42A17D676}"/>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Model</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Tree>
    <p:extLst>
      <p:ext uri="{BB962C8B-B14F-4D97-AF65-F5344CB8AC3E}">
        <p14:creationId xmlns:p14="http://schemas.microsoft.com/office/powerpoint/2010/main" val="2752873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Pre-training Data</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DD54145-F472-4E88-8A8C-066C4F6BE29B}"/>
                  </a:ext>
                </a:extLst>
              </p:cNvPr>
              <p:cNvSpPr txBox="1"/>
              <p:nvPr/>
            </p:nvSpPr>
            <p:spPr>
              <a:xfrm>
                <a:off x="865081" y="1536174"/>
                <a:ext cx="10461837" cy="4031873"/>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Create a PT2V dataset based on the Movie Gen Video Pre-training dataset.</a:t>
                </a:r>
              </a:p>
              <a:p>
                <a:pPr marL="285750" indent="-285750">
                  <a:buFont typeface="Arial" panose="020B0604020202020204" pitchFamily="34" charset="0"/>
                  <a:buChar char="•"/>
                </a:pPr>
                <a:endParaRPr lang="en-US" altLang="ko-KR" sz="1600" dirty="0"/>
              </a:p>
              <a:p>
                <a:pPr marL="342900" indent="-342900">
                  <a:buAutoNum type="arabicPeriod"/>
                </a:pPr>
                <a:r>
                  <a:rPr lang="en-US" altLang="ko-KR" sz="1600" dirty="0"/>
                  <a:t>filter by selecting captions with human-related concepts.</a:t>
                </a:r>
              </a:p>
              <a:p>
                <a:pPr marL="342900" indent="-342900">
                  <a:buAutoNum type="arabicPeriod"/>
                </a:pPr>
                <a:endParaRPr lang="en-US" altLang="ko-KR" sz="1600" dirty="0"/>
              </a:p>
              <a:p>
                <a:pPr marL="342900" indent="-342900">
                  <a:buAutoNum type="arabicPeriod"/>
                </a:pPr>
                <a:r>
                  <a:rPr lang="en-US" altLang="ko-KR" sz="1600" dirty="0"/>
                  <a:t>extract frames at 1-second intervals and filter out videos containing a single face   If the arc-face cosine similarity score between consecutive frames is greater than 0.5 seconds, extract those frames to create a more refined dataset.</a:t>
                </a:r>
              </a:p>
              <a:p>
                <a:endParaRPr lang="en-US" altLang="ko-KR" sz="1600" dirty="0"/>
              </a:p>
              <a:p>
                <a:pPr marL="285750" indent="-285750">
                  <a:buFont typeface="Arial" panose="020B0604020202020204" pitchFamily="34" charset="0"/>
                  <a:buChar char="•"/>
                </a:pPr>
                <a:r>
                  <a:rPr lang="en-US" altLang="ko-KR" sz="1600" dirty="0"/>
                  <a:t>Construct </a:t>
                </a:r>
                <a14:m>
                  <m:oMath xmlns:m="http://schemas.openxmlformats.org/officeDocument/2006/math">
                    <m:r>
                      <a:rPr lang="ko-KR" altLang="en-US" sz="1600" i="1" smtClean="0">
                        <a:latin typeface="Cambria Math" panose="02040503050406030204" pitchFamily="18" charset="0"/>
                      </a:rPr>
                      <m:t>𝒪</m:t>
                    </m:r>
                  </m:oMath>
                </a14:m>
                <a:r>
                  <a:rPr lang="en-US" altLang="ko-KR" sz="1600" dirty="0"/>
                  <a:t>(1) M text-to-video pairs where a single person appears with a duration of 4 to 16 seconds.</a:t>
                </a:r>
              </a:p>
              <a:p>
                <a:endParaRPr lang="en-US" altLang="ko-KR" sz="1600" dirty="0"/>
              </a:p>
              <a:p>
                <a:pPr marL="285750" indent="-285750">
                  <a:buFont typeface="Arial" panose="020B0604020202020204" pitchFamily="34" charset="0"/>
                  <a:buChar char="•"/>
                </a:pPr>
                <a:r>
                  <a:rPr lang="en-US" altLang="ko-KR" sz="1600" dirty="0"/>
                  <a:t>Depending on the reference face, training dataset can be categorized into paired and cross-paired.</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Paired data: when the reference images come from the same video clip.</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Cross-paired data: when the reference images are from different videos but have the same subject's features.</a:t>
                </a:r>
              </a:p>
            </p:txBody>
          </p:sp>
        </mc:Choice>
        <mc:Fallback xmlns="">
          <p:sp>
            <p:nvSpPr>
              <p:cNvPr id="9" name="TextBox 8">
                <a:extLst>
                  <a:ext uri="{FF2B5EF4-FFF2-40B4-BE49-F238E27FC236}">
                    <a16:creationId xmlns:a16="http://schemas.microsoft.com/office/drawing/2014/main" id="{4DD54145-F472-4E88-8A8C-066C4F6BE29B}"/>
                  </a:ext>
                </a:extLst>
              </p:cNvPr>
              <p:cNvSpPr txBox="1">
                <a:spLocks noRot="1" noChangeAspect="1" noMove="1" noResize="1" noEditPoints="1" noAdjustHandles="1" noChangeArrowheads="1" noChangeShapeType="1" noTextEdit="1"/>
              </p:cNvSpPr>
              <p:nvPr/>
            </p:nvSpPr>
            <p:spPr>
              <a:xfrm>
                <a:off x="865081" y="1536174"/>
                <a:ext cx="10461837" cy="4031873"/>
              </a:xfrm>
              <a:prstGeom prst="rect">
                <a:avLst/>
              </a:prstGeom>
              <a:blipFill>
                <a:blip r:embed="rId3"/>
                <a:stretch>
                  <a:fillRect l="-466" t="-454" b="-1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78445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Pre-training</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7B99D8E5-654A-4983-9E3C-1C0C91B2B861}"/>
              </a:ext>
            </a:extLst>
          </p:cNvPr>
          <p:cNvSpPr txBox="1"/>
          <p:nvPr/>
        </p:nvSpPr>
        <p:spPr>
          <a:xfrm>
            <a:off x="865081" y="4676170"/>
            <a:ext cx="10461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Stage-I: Identity injection</a:t>
            </a:r>
          </a:p>
          <a:p>
            <a:pPr marL="285750" indent="-285750">
              <a:buFont typeface="Arial" panose="020B0604020202020204" pitchFamily="34" charset="0"/>
              <a:buChar char="•"/>
            </a:pPr>
            <a:endParaRPr lang="en-US" altLang="ko-KR" sz="1600" dirty="0"/>
          </a:p>
          <a:p>
            <a:r>
              <a:rPr lang="en-US" altLang="ko-KR" sz="1600" dirty="0"/>
              <a:t>Simplify the problem by conditioning the model on reference images and training with short videos.</a:t>
            </a:r>
          </a:p>
          <a:p>
            <a:r>
              <a:rPr lang="en-US" altLang="ko-KR" sz="1600" dirty="0"/>
              <a:t>Freeze the vision encoder and train only the transformer backbone.</a:t>
            </a:r>
          </a:p>
          <a:p>
            <a:r>
              <a:rPr lang="en-US" altLang="ko-KR" sz="1600" dirty="0"/>
              <a:t>This step allows the model to quickly learn the reference image.</a:t>
            </a:r>
          </a:p>
        </p:txBody>
      </p:sp>
      <p:pic>
        <p:nvPicPr>
          <p:cNvPr id="3" name="그림 2">
            <a:extLst>
              <a:ext uri="{FF2B5EF4-FFF2-40B4-BE49-F238E27FC236}">
                <a16:creationId xmlns:a16="http://schemas.microsoft.com/office/drawing/2014/main" id="{D074B141-9FED-4354-A239-2D1AA3BA5291}"/>
              </a:ext>
            </a:extLst>
          </p:cNvPr>
          <p:cNvPicPr>
            <a:picLocks noChangeAspect="1"/>
          </p:cNvPicPr>
          <p:nvPr/>
        </p:nvPicPr>
        <p:blipFill>
          <a:blip r:embed="rId3"/>
          <a:stretch>
            <a:fillRect/>
          </a:stretch>
        </p:blipFill>
        <p:spPr>
          <a:xfrm>
            <a:off x="832161" y="923246"/>
            <a:ext cx="10527675" cy="3337509"/>
          </a:xfrm>
          <a:prstGeom prst="rect">
            <a:avLst/>
          </a:prstGeom>
        </p:spPr>
      </p:pic>
    </p:spTree>
    <p:extLst>
      <p:ext uri="{BB962C8B-B14F-4D97-AF65-F5344CB8AC3E}">
        <p14:creationId xmlns:p14="http://schemas.microsoft.com/office/powerpoint/2010/main" val="2016790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Pre-training</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7B99D8E5-654A-4983-9E3C-1C0C91B2B861}"/>
              </a:ext>
            </a:extLst>
          </p:cNvPr>
          <p:cNvSpPr txBox="1"/>
          <p:nvPr/>
        </p:nvSpPr>
        <p:spPr>
          <a:xfrm>
            <a:off x="865081" y="4676170"/>
            <a:ext cx="10461837" cy="1569660"/>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Stage-II: Long video generation</a:t>
            </a:r>
          </a:p>
          <a:p>
            <a:pPr marL="285750" indent="-285750">
              <a:buFont typeface="Arial" panose="020B0604020202020204" pitchFamily="34" charset="0"/>
              <a:buChar char="•"/>
            </a:pPr>
            <a:endParaRPr lang="en-US" altLang="ko-KR" sz="1600" dirty="0"/>
          </a:p>
          <a:p>
            <a:r>
              <a:rPr lang="en-US" altLang="ko-KR" sz="1600" dirty="0"/>
              <a:t>Continuing to train the PT2V model from stage I using a larger number of latent frames, similar to the T2V model.</a:t>
            </a:r>
          </a:p>
          <a:p>
            <a:r>
              <a:rPr lang="en-US" altLang="ko-KR" sz="1600" dirty="0"/>
              <a:t>Significantly improve the consistency of long video generation in terms of background and motion consistency in this stage.</a:t>
            </a:r>
          </a:p>
        </p:txBody>
      </p:sp>
      <p:pic>
        <p:nvPicPr>
          <p:cNvPr id="3" name="그림 2">
            <a:extLst>
              <a:ext uri="{FF2B5EF4-FFF2-40B4-BE49-F238E27FC236}">
                <a16:creationId xmlns:a16="http://schemas.microsoft.com/office/drawing/2014/main" id="{D074B141-9FED-4354-A239-2D1AA3BA5291}"/>
              </a:ext>
            </a:extLst>
          </p:cNvPr>
          <p:cNvPicPr>
            <a:picLocks noChangeAspect="1"/>
          </p:cNvPicPr>
          <p:nvPr/>
        </p:nvPicPr>
        <p:blipFill>
          <a:blip r:embed="rId3"/>
          <a:stretch>
            <a:fillRect/>
          </a:stretch>
        </p:blipFill>
        <p:spPr>
          <a:xfrm>
            <a:off x="832161" y="923246"/>
            <a:ext cx="10527675" cy="3337509"/>
          </a:xfrm>
          <a:prstGeom prst="rect">
            <a:avLst/>
          </a:prstGeom>
        </p:spPr>
      </p:pic>
    </p:spTree>
    <p:extLst>
      <p:ext uri="{BB962C8B-B14F-4D97-AF65-F5344CB8AC3E}">
        <p14:creationId xmlns:p14="http://schemas.microsoft.com/office/powerpoint/2010/main" val="2815179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4851503" cy="461665"/>
          </a:xfrm>
          <a:prstGeom prst="rect">
            <a:avLst/>
          </a:prstGeom>
          <a:noFill/>
        </p:spPr>
        <p:txBody>
          <a:bodyPr wrap="square" rtlCol="0" anchor="ctr">
            <a:spAutoFit/>
          </a:bodyPr>
          <a:lstStyle/>
          <a:p>
            <a:r>
              <a:rPr lang="en-US" altLang="ko-KR" sz="2400" dirty="0"/>
              <a:t>Video Personalization </a:t>
            </a:r>
            <a:r>
              <a:rPr lang="en-US" altLang="ko-KR" sz="1400" i="1" dirty="0"/>
              <a:t>– Pre-training</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7B99D8E5-654A-4983-9E3C-1C0C91B2B861}"/>
              </a:ext>
            </a:extLst>
          </p:cNvPr>
          <p:cNvSpPr txBox="1"/>
          <p:nvPr/>
        </p:nvSpPr>
        <p:spPr>
          <a:xfrm>
            <a:off x="865081" y="4676170"/>
            <a:ext cx="10461837" cy="1323439"/>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Stage-III: Improve naturalness</a:t>
            </a:r>
          </a:p>
          <a:p>
            <a:pPr marL="285750" indent="-285750">
              <a:buFont typeface="Arial" panose="020B0604020202020204" pitchFamily="34" charset="0"/>
              <a:buChar char="•"/>
            </a:pPr>
            <a:endParaRPr lang="en-US" altLang="ko-KR" sz="1600" dirty="0"/>
          </a:p>
          <a:p>
            <a:r>
              <a:rPr lang="en-US" altLang="ko-KR" sz="1600" dirty="0"/>
              <a:t>Improving the naturalness and facial expressions of the video by training on cross-paired samples where the reference image is not the corresponding target video.</a:t>
            </a:r>
          </a:p>
          <a:p>
            <a:r>
              <a:rPr lang="en-US" altLang="ko-KR" sz="1600" dirty="0"/>
              <a:t>Fine-tune the vision encoder in this stage to extract more detailed identity features from the reference image.</a:t>
            </a:r>
          </a:p>
        </p:txBody>
      </p:sp>
      <p:pic>
        <p:nvPicPr>
          <p:cNvPr id="3" name="그림 2">
            <a:extLst>
              <a:ext uri="{FF2B5EF4-FFF2-40B4-BE49-F238E27FC236}">
                <a16:creationId xmlns:a16="http://schemas.microsoft.com/office/drawing/2014/main" id="{D074B141-9FED-4354-A239-2D1AA3BA5291}"/>
              </a:ext>
            </a:extLst>
          </p:cNvPr>
          <p:cNvPicPr>
            <a:picLocks noChangeAspect="1"/>
          </p:cNvPicPr>
          <p:nvPr/>
        </p:nvPicPr>
        <p:blipFill>
          <a:blip r:embed="rId3"/>
          <a:stretch>
            <a:fillRect/>
          </a:stretch>
        </p:blipFill>
        <p:spPr>
          <a:xfrm>
            <a:off x="832161" y="923246"/>
            <a:ext cx="10527675" cy="3337509"/>
          </a:xfrm>
          <a:prstGeom prst="rect">
            <a:avLst/>
          </a:prstGeom>
        </p:spPr>
      </p:pic>
    </p:spTree>
    <p:extLst>
      <p:ext uri="{BB962C8B-B14F-4D97-AF65-F5344CB8AC3E}">
        <p14:creationId xmlns:p14="http://schemas.microsoft.com/office/powerpoint/2010/main" val="1051817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Supervised </a:t>
            </a:r>
            <a:r>
              <a:rPr lang="en-US" altLang="ko-KR" sz="1400" i="1" dirty="0" err="1"/>
              <a:t>Finetunign</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99D8E5-654A-4983-9E3C-1C0C91B2B861}"/>
                  </a:ext>
                </a:extLst>
              </p:cNvPr>
              <p:cNvSpPr txBox="1"/>
              <p:nvPr/>
            </p:nvSpPr>
            <p:spPr>
              <a:xfrm>
                <a:off x="865081" y="2274838"/>
                <a:ext cx="10461837" cy="230832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Similar to T2V, we further improve the video aesthetics in a high-quality finetuning stage by leveraging high quality aesthetic data.</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Collect videos with a single person in the Movie Gen Video Fine-tuning dataset.</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Manually selecting videos with different human actions to ensure that the dataset contains a variety of movements and behaviors.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14:m>
                  <m:oMath xmlns:m="http://schemas.openxmlformats.org/officeDocument/2006/math">
                    <m:r>
                      <a:rPr lang="ko-KR" altLang="en-US" sz="1600" i="1" smtClean="0">
                        <a:latin typeface="Cambria Math" panose="02040503050406030204" pitchFamily="18" charset="0"/>
                      </a:rPr>
                      <m:t>𝒪</m:t>
                    </m:r>
                  </m:oMath>
                </a14:m>
                <a:r>
                  <a:rPr lang="en-US" altLang="ko-KR" sz="1600" dirty="0"/>
                  <a:t>(1000) high quality video data with a 1:1 ratio of paired and cross-paired data.</a:t>
                </a:r>
              </a:p>
            </p:txBody>
          </p:sp>
        </mc:Choice>
        <mc:Fallback xmlns="">
          <p:sp>
            <p:nvSpPr>
              <p:cNvPr id="6" name="TextBox 5">
                <a:extLst>
                  <a:ext uri="{FF2B5EF4-FFF2-40B4-BE49-F238E27FC236}">
                    <a16:creationId xmlns:a16="http://schemas.microsoft.com/office/drawing/2014/main" id="{7B99D8E5-654A-4983-9E3C-1C0C91B2B861}"/>
                  </a:ext>
                </a:extLst>
              </p:cNvPr>
              <p:cNvSpPr txBox="1">
                <a:spLocks noRot="1" noChangeAspect="1" noMove="1" noResize="1" noEditPoints="1" noAdjustHandles="1" noChangeArrowheads="1" noChangeShapeType="1" noTextEdit="1"/>
              </p:cNvSpPr>
              <p:nvPr/>
            </p:nvSpPr>
            <p:spPr>
              <a:xfrm>
                <a:off x="865081" y="2274838"/>
                <a:ext cx="10461837" cy="2308324"/>
              </a:xfrm>
              <a:prstGeom prst="rect">
                <a:avLst/>
              </a:prstGeom>
              <a:blipFill>
                <a:blip r:embed="rId3"/>
                <a:stretch>
                  <a:fillRect l="-233" t="-792" b="-23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25098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Results</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3" name="그림 2">
            <a:extLst>
              <a:ext uri="{FF2B5EF4-FFF2-40B4-BE49-F238E27FC236}">
                <a16:creationId xmlns:a16="http://schemas.microsoft.com/office/drawing/2014/main" id="{4DF92837-90B9-452E-B8AA-C0D3C8351AB0}"/>
              </a:ext>
            </a:extLst>
          </p:cNvPr>
          <p:cNvPicPr>
            <a:picLocks noChangeAspect="1"/>
          </p:cNvPicPr>
          <p:nvPr/>
        </p:nvPicPr>
        <p:blipFill>
          <a:blip r:embed="rId3"/>
          <a:stretch>
            <a:fillRect/>
          </a:stretch>
        </p:blipFill>
        <p:spPr>
          <a:xfrm>
            <a:off x="1721094" y="1463903"/>
            <a:ext cx="8534400" cy="1952625"/>
          </a:xfrm>
          <a:prstGeom prst="rect">
            <a:avLst/>
          </a:prstGeom>
        </p:spPr>
      </p:pic>
      <p:pic>
        <p:nvPicPr>
          <p:cNvPr id="8" name="그림 7">
            <a:extLst>
              <a:ext uri="{FF2B5EF4-FFF2-40B4-BE49-F238E27FC236}">
                <a16:creationId xmlns:a16="http://schemas.microsoft.com/office/drawing/2014/main" id="{4EC57372-7551-48CD-9FE0-308ADD304F0C}"/>
              </a:ext>
            </a:extLst>
          </p:cNvPr>
          <p:cNvPicPr>
            <a:picLocks noChangeAspect="1"/>
          </p:cNvPicPr>
          <p:nvPr/>
        </p:nvPicPr>
        <p:blipFill>
          <a:blip r:embed="rId4"/>
          <a:stretch>
            <a:fillRect/>
          </a:stretch>
        </p:blipFill>
        <p:spPr>
          <a:xfrm>
            <a:off x="1702044" y="3416528"/>
            <a:ext cx="8553450" cy="3333750"/>
          </a:xfrm>
          <a:prstGeom prst="rect">
            <a:avLst/>
          </a:prstGeom>
        </p:spPr>
      </p:pic>
    </p:spTree>
    <p:extLst>
      <p:ext uri="{BB962C8B-B14F-4D97-AF65-F5344CB8AC3E}">
        <p14:creationId xmlns:p14="http://schemas.microsoft.com/office/powerpoint/2010/main" val="4284468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Results</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3E59BC94-3CBC-40DC-8F49-B1814CEC8A92}"/>
              </a:ext>
            </a:extLst>
          </p:cNvPr>
          <p:cNvPicPr>
            <a:picLocks noChangeAspect="1"/>
          </p:cNvPicPr>
          <p:nvPr/>
        </p:nvPicPr>
        <p:blipFill>
          <a:blip r:embed="rId3"/>
          <a:stretch>
            <a:fillRect/>
          </a:stretch>
        </p:blipFill>
        <p:spPr>
          <a:xfrm>
            <a:off x="3476681" y="720991"/>
            <a:ext cx="5004175" cy="6116835"/>
          </a:xfrm>
          <a:prstGeom prst="rect">
            <a:avLst/>
          </a:prstGeom>
        </p:spPr>
      </p:pic>
    </p:spTree>
    <p:extLst>
      <p:ext uri="{BB962C8B-B14F-4D97-AF65-F5344CB8AC3E}">
        <p14:creationId xmlns:p14="http://schemas.microsoft.com/office/powerpoint/2010/main" val="1407784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Results</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2" name="온라인 미디어 1" title="Figure 22 - Llama rider | Meta Movie Gen Research Paper">
            <a:hlinkClick r:id="" action="ppaction://media"/>
            <a:extLst>
              <a:ext uri="{FF2B5EF4-FFF2-40B4-BE49-F238E27FC236}">
                <a16:creationId xmlns:a16="http://schemas.microsoft.com/office/drawing/2014/main" id="{C124281D-FAFF-48EF-96B9-BA6C8003BB8E}"/>
              </a:ext>
            </a:extLst>
          </p:cNvPr>
          <p:cNvPicPr>
            <a:picLocks noRot="1" noChangeAspect="1"/>
          </p:cNvPicPr>
          <p:nvPr>
            <a:videoFile r:link="rId1"/>
          </p:nvPr>
        </p:nvPicPr>
        <p:blipFill>
          <a:blip r:embed="rId4"/>
          <a:stretch>
            <a:fillRect/>
          </a:stretch>
        </p:blipFill>
        <p:spPr>
          <a:xfrm>
            <a:off x="2805026" y="1569600"/>
            <a:ext cx="6581947" cy="3718800"/>
          </a:xfrm>
          <a:prstGeom prst="rect">
            <a:avLst/>
          </a:prstGeom>
        </p:spPr>
      </p:pic>
      <p:sp>
        <p:nvSpPr>
          <p:cNvPr id="6" name="TextBox 5">
            <a:extLst>
              <a:ext uri="{FF2B5EF4-FFF2-40B4-BE49-F238E27FC236}">
                <a16:creationId xmlns:a16="http://schemas.microsoft.com/office/drawing/2014/main" id="{7BA0EA18-6DBF-44FE-8751-4CA310729115}"/>
              </a:ext>
            </a:extLst>
          </p:cNvPr>
          <p:cNvSpPr txBox="1"/>
          <p:nvPr/>
        </p:nvSpPr>
        <p:spPr>
          <a:xfrm>
            <a:off x="2805022" y="5441027"/>
            <a:ext cx="6581947" cy="369332"/>
          </a:xfrm>
          <a:prstGeom prst="rect">
            <a:avLst/>
          </a:prstGeom>
          <a:noFill/>
        </p:spPr>
        <p:txBody>
          <a:bodyPr wrap="square" rtlCol="0">
            <a:spAutoFit/>
          </a:bodyPr>
          <a:lstStyle/>
          <a:p>
            <a:pPr algn="ctr"/>
            <a:r>
              <a:rPr lang="en-US" altLang="ko-KR" b="0" i="0" dirty="0">
                <a:solidFill>
                  <a:srgbClr val="131313"/>
                </a:solidFill>
                <a:effectLst/>
              </a:rPr>
              <a:t>Prompt: A person wearing a fur-lined hat rides a llama</a:t>
            </a:r>
            <a:endParaRPr lang="ko-KR" altLang="en-US" dirty="0"/>
          </a:p>
        </p:txBody>
      </p:sp>
    </p:spTree>
    <p:extLst>
      <p:ext uri="{BB962C8B-B14F-4D97-AF65-F5344CB8AC3E}">
        <p14:creationId xmlns:p14="http://schemas.microsoft.com/office/powerpoint/2010/main" val="31532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Results</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3E59BC94-3CBC-40DC-8F49-B1814CEC8A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5929" y="720991"/>
            <a:ext cx="4485679" cy="6116835"/>
          </a:xfrm>
          <a:prstGeom prst="rect">
            <a:avLst/>
          </a:prstGeom>
        </p:spPr>
      </p:pic>
    </p:spTree>
    <p:extLst>
      <p:ext uri="{BB962C8B-B14F-4D97-AF65-F5344CB8AC3E}">
        <p14:creationId xmlns:p14="http://schemas.microsoft.com/office/powerpoint/2010/main" val="218852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3580327" cy="461665"/>
          </a:xfrm>
          <a:prstGeom prst="rect">
            <a:avLst/>
          </a:prstGeom>
          <a:noFill/>
        </p:spPr>
        <p:txBody>
          <a:bodyPr wrap="square" rtlCol="0" anchor="ctr">
            <a:spAutoFit/>
          </a:bodyPr>
          <a:lstStyle/>
          <a:p>
            <a:r>
              <a:rPr lang="en-US" altLang="ko-KR" sz="2400" dirty="0"/>
              <a:t>Introduction</a:t>
            </a:r>
            <a:endParaRPr lang="ko-KR" altLang="en-US" sz="2400" dirty="0"/>
          </a:p>
        </p:txBody>
      </p:sp>
      <p:sp>
        <p:nvSpPr>
          <p:cNvPr id="2" name="TextBox 1">
            <a:extLst>
              <a:ext uri="{FF2B5EF4-FFF2-40B4-BE49-F238E27FC236}">
                <a16:creationId xmlns:a16="http://schemas.microsoft.com/office/drawing/2014/main" id="{3B1F4627-FA48-03AD-EFB1-728993FD2BFB}"/>
              </a:ext>
            </a:extLst>
          </p:cNvPr>
          <p:cNvSpPr txBox="1"/>
          <p:nvPr/>
        </p:nvSpPr>
        <p:spPr>
          <a:xfrm>
            <a:off x="865081" y="1613118"/>
            <a:ext cx="10461837" cy="3631763"/>
          </a:xfrm>
          <a:prstGeom prst="rect">
            <a:avLst/>
          </a:prstGeom>
          <a:noFill/>
        </p:spPr>
        <p:txBody>
          <a:bodyPr wrap="square" rtlCol="0">
            <a:spAutoFit/>
          </a:bodyPr>
          <a:lstStyle/>
          <a:p>
            <a:r>
              <a:rPr lang="en-US" altLang="ko-KR" sz="2300" dirty="0"/>
              <a:t>Consist of</a:t>
            </a:r>
          </a:p>
          <a:p>
            <a:pPr marL="285750" indent="-285750">
              <a:buFont typeface="Arial" panose="020B0604020202020204" pitchFamily="34" charset="0"/>
              <a:buChar char="•"/>
            </a:pPr>
            <a:endParaRPr lang="en-US" altLang="ko-KR" sz="2300" dirty="0"/>
          </a:p>
          <a:p>
            <a:pPr marL="285750" indent="-285750">
              <a:buFont typeface="Arial" panose="020B0604020202020204" pitchFamily="34" charset="0"/>
              <a:buChar char="•"/>
            </a:pPr>
            <a:r>
              <a:rPr lang="en-US" altLang="ko-KR" sz="2300" dirty="0"/>
              <a:t>Movie</a:t>
            </a:r>
            <a:r>
              <a:rPr lang="ko-KR" altLang="en-US" sz="2300" dirty="0"/>
              <a:t> </a:t>
            </a:r>
            <a:r>
              <a:rPr lang="en-US" altLang="ko-KR" sz="2300" dirty="0"/>
              <a:t>Gen</a:t>
            </a:r>
            <a:r>
              <a:rPr lang="ko-KR" altLang="en-US" sz="2300" dirty="0"/>
              <a:t> </a:t>
            </a:r>
            <a:r>
              <a:rPr lang="en-US" altLang="ko-KR" sz="2300" dirty="0"/>
              <a:t>Video:</a:t>
            </a:r>
            <a:r>
              <a:rPr lang="ko-KR" altLang="en-US" sz="2300" dirty="0"/>
              <a:t> </a:t>
            </a:r>
            <a:r>
              <a:rPr lang="en-US" altLang="ko-KR" sz="2300" dirty="0"/>
              <a:t>Largest foundation Text-to-Video generation model</a:t>
            </a:r>
          </a:p>
          <a:p>
            <a:pPr marL="285750" indent="-285750">
              <a:buFont typeface="Arial" panose="020B0604020202020204" pitchFamily="34" charset="0"/>
              <a:buChar char="•"/>
            </a:pPr>
            <a:endParaRPr lang="en-US" altLang="ko-KR" sz="2300" dirty="0"/>
          </a:p>
          <a:p>
            <a:pPr marL="285750" indent="-285750">
              <a:buFont typeface="Arial" panose="020B0604020202020204" pitchFamily="34" charset="0"/>
              <a:buChar char="•"/>
            </a:pPr>
            <a:r>
              <a:rPr lang="en-US" altLang="ko-KR" sz="2300" dirty="0"/>
              <a:t>Personalized Movie Gen Video</a:t>
            </a:r>
          </a:p>
          <a:p>
            <a:pPr marL="285750" indent="-285750">
              <a:buFont typeface="Arial" panose="020B0604020202020204" pitchFamily="34" charset="0"/>
              <a:buChar char="•"/>
            </a:pPr>
            <a:endParaRPr lang="en-US" altLang="ko-KR" sz="2300" dirty="0"/>
          </a:p>
          <a:p>
            <a:pPr marL="285750" indent="-285750">
              <a:buFont typeface="Arial" panose="020B0604020202020204" pitchFamily="34" charset="0"/>
              <a:buChar char="•"/>
            </a:pPr>
            <a:r>
              <a:rPr lang="en-US" altLang="ko-KR" sz="2300" dirty="0"/>
              <a:t>Movie Gen Audio: Largest foundation Video-to-audio generation model</a:t>
            </a:r>
          </a:p>
          <a:p>
            <a:pPr marL="285750" indent="-285750">
              <a:buFont typeface="Arial" panose="020B0604020202020204" pitchFamily="34" charset="0"/>
              <a:buChar char="•"/>
            </a:pPr>
            <a:endParaRPr lang="en-US" altLang="ko-KR" sz="2300" dirty="0"/>
          </a:p>
          <a:p>
            <a:pPr marL="285750" indent="-285750">
              <a:buFont typeface="Arial" panose="020B0604020202020204" pitchFamily="34" charset="0"/>
              <a:buChar char="•"/>
            </a:pPr>
            <a:r>
              <a:rPr lang="en-US" altLang="ko-KR" sz="2300" dirty="0"/>
              <a:t>Movie Gen Edit: precisely edit videos</a:t>
            </a:r>
          </a:p>
          <a:p>
            <a:pPr marL="285750" indent="-285750">
              <a:buFont typeface="Arial" panose="020B0604020202020204" pitchFamily="34" charset="0"/>
              <a:buChar char="•"/>
            </a:pPr>
            <a:endParaRPr lang="en-US" altLang="ko-KR" sz="2300" dirty="0"/>
          </a:p>
        </p:txBody>
      </p:sp>
      <p:sp>
        <p:nvSpPr>
          <p:cNvPr id="3" name="TextBox 2">
            <a:extLst>
              <a:ext uri="{FF2B5EF4-FFF2-40B4-BE49-F238E27FC236}">
                <a16:creationId xmlns:a16="http://schemas.microsoft.com/office/drawing/2014/main" id="{4D8298B2-94DA-146F-D600-F312238B6C5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1" dirty="0" err="1">
                <a:solidFill>
                  <a:srgbClr val="222222"/>
                </a:solidFill>
                <a:effectLst/>
                <a:latin typeface="Arial" panose="020B0604020202020204" pitchFamily="34" charset="0"/>
              </a:rPr>
              <a:t>arXiv</a:t>
            </a:r>
            <a:r>
              <a:rPr lang="en-US" altLang="ko-KR" sz="1000" b="0" i="1" dirty="0">
                <a:solidFill>
                  <a:srgbClr val="222222"/>
                </a:solidFill>
                <a:effectLst/>
                <a:latin typeface="Arial" panose="020B0604020202020204" pitchFamily="34" charset="0"/>
              </a:rPr>
              <a:t> preprint arXiv:2410.13720</a:t>
            </a:r>
            <a:r>
              <a:rPr lang="en-US" altLang="ko-KR" sz="1000" b="0" i="0" dirty="0">
                <a:solidFill>
                  <a:srgbClr val="222222"/>
                </a:solidFill>
                <a:effectLst/>
                <a:latin typeface="Arial" panose="020B0604020202020204" pitchFamily="34" charset="0"/>
              </a:rPr>
              <a:t> (2024).</a:t>
            </a:r>
            <a:endParaRPr lang="ko-KR" altLang="en-US" sz="1000" dirty="0"/>
          </a:p>
        </p:txBody>
      </p:sp>
    </p:spTree>
    <p:extLst>
      <p:ext uri="{BB962C8B-B14F-4D97-AF65-F5344CB8AC3E}">
        <p14:creationId xmlns:p14="http://schemas.microsoft.com/office/powerpoint/2010/main" val="1981180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7767E3-510A-439E-B89E-13A42A17D676}"/>
              </a:ext>
            </a:extLst>
          </p:cNvPr>
          <p:cNvSpPr txBox="1"/>
          <p:nvPr/>
        </p:nvSpPr>
        <p:spPr>
          <a:xfrm>
            <a:off x="515154" y="320881"/>
            <a:ext cx="5852989" cy="461665"/>
          </a:xfrm>
          <a:prstGeom prst="rect">
            <a:avLst/>
          </a:prstGeom>
          <a:noFill/>
        </p:spPr>
        <p:txBody>
          <a:bodyPr wrap="square" rtlCol="0" anchor="ctr">
            <a:spAutoFit/>
          </a:bodyPr>
          <a:lstStyle/>
          <a:p>
            <a:r>
              <a:rPr lang="en-US" altLang="ko-KR" sz="2400" dirty="0"/>
              <a:t>Video Personalization </a:t>
            </a:r>
            <a:r>
              <a:rPr lang="en-US" altLang="ko-KR" sz="1400" i="1" dirty="0"/>
              <a:t>– Results</a:t>
            </a:r>
            <a:endParaRPr lang="ko-KR" altLang="en-US" sz="2400" i="1" dirty="0"/>
          </a:p>
        </p:txBody>
      </p:sp>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7BA0EA18-6DBF-44FE-8751-4CA310729115}"/>
              </a:ext>
            </a:extLst>
          </p:cNvPr>
          <p:cNvSpPr txBox="1"/>
          <p:nvPr/>
        </p:nvSpPr>
        <p:spPr>
          <a:xfrm>
            <a:off x="2805026" y="3603481"/>
            <a:ext cx="6581947" cy="369332"/>
          </a:xfrm>
          <a:prstGeom prst="rect">
            <a:avLst/>
          </a:prstGeom>
          <a:noFill/>
        </p:spPr>
        <p:txBody>
          <a:bodyPr wrap="square" rtlCol="0">
            <a:spAutoFit/>
          </a:bodyPr>
          <a:lstStyle/>
          <a:p>
            <a:pPr algn="ctr"/>
            <a:r>
              <a:rPr lang="en-US" altLang="ko-KR" b="0" i="0" dirty="0">
                <a:solidFill>
                  <a:srgbClr val="131313"/>
                </a:solidFill>
                <a:effectLst/>
              </a:rPr>
              <a:t>Prompt: A person feeding a llama in a zoo</a:t>
            </a:r>
            <a:endParaRPr lang="ko-KR" altLang="en-US" dirty="0"/>
          </a:p>
        </p:txBody>
      </p:sp>
      <p:pic>
        <p:nvPicPr>
          <p:cNvPr id="3" name="온라인 미디어 2" title="Figure 23 - Llama feeding | Meta Movie Gen Research Paper">
            <a:hlinkClick r:id="" action="ppaction://media"/>
            <a:extLst>
              <a:ext uri="{FF2B5EF4-FFF2-40B4-BE49-F238E27FC236}">
                <a16:creationId xmlns:a16="http://schemas.microsoft.com/office/drawing/2014/main" id="{0602CA76-2E2E-4001-8B81-8A3375392FB1}"/>
              </a:ext>
            </a:extLst>
          </p:cNvPr>
          <p:cNvPicPr>
            <a:picLocks noRot="1" noChangeAspect="1"/>
          </p:cNvPicPr>
          <p:nvPr>
            <a:videoFile r:link="rId1"/>
          </p:nvPr>
        </p:nvPicPr>
        <p:blipFill>
          <a:blip r:embed="rId7"/>
          <a:stretch>
            <a:fillRect/>
          </a:stretch>
        </p:blipFill>
        <p:spPr>
          <a:xfrm>
            <a:off x="515153" y="959217"/>
            <a:ext cx="4460178" cy="2520000"/>
          </a:xfrm>
          <a:prstGeom prst="rect">
            <a:avLst/>
          </a:prstGeom>
        </p:spPr>
      </p:pic>
      <p:pic>
        <p:nvPicPr>
          <p:cNvPr id="4" name="온라인 미디어 3" title="Figure 23 - Llama feeding 2 | Meta Movie Gen Research Paper">
            <a:hlinkClick r:id="" action="ppaction://media"/>
            <a:extLst>
              <a:ext uri="{FF2B5EF4-FFF2-40B4-BE49-F238E27FC236}">
                <a16:creationId xmlns:a16="http://schemas.microsoft.com/office/drawing/2014/main" id="{D29576F3-48EC-4E2F-AD7D-DECCC5BF1BB9}"/>
              </a:ext>
            </a:extLst>
          </p:cNvPr>
          <p:cNvPicPr>
            <a:picLocks noRot="1" noChangeAspect="1"/>
          </p:cNvPicPr>
          <p:nvPr>
            <a:videoFile r:link="rId2"/>
          </p:nvPr>
        </p:nvPicPr>
        <p:blipFill>
          <a:blip r:embed="rId8"/>
          <a:stretch>
            <a:fillRect/>
          </a:stretch>
        </p:blipFill>
        <p:spPr>
          <a:xfrm>
            <a:off x="7039007" y="959217"/>
            <a:ext cx="4460177" cy="2520000"/>
          </a:xfrm>
          <a:prstGeom prst="rect">
            <a:avLst/>
          </a:prstGeom>
        </p:spPr>
      </p:pic>
      <p:pic>
        <p:nvPicPr>
          <p:cNvPr id="8" name="온라인 미디어 7" title="Figure 23 - Llama feeding 3 | Meta Movie Gen Research Paper">
            <a:hlinkClick r:id="" action="ppaction://media"/>
            <a:extLst>
              <a:ext uri="{FF2B5EF4-FFF2-40B4-BE49-F238E27FC236}">
                <a16:creationId xmlns:a16="http://schemas.microsoft.com/office/drawing/2014/main" id="{9F0D77CB-C40A-4F26-9EF6-5A359EEEC06E}"/>
              </a:ext>
            </a:extLst>
          </p:cNvPr>
          <p:cNvPicPr>
            <a:picLocks noRot="1" noChangeAspect="1"/>
          </p:cNvPicPr>
          <p:nvPr>
            <a:videoFile r:link="rId3"/>
          </p:nvPr>
        </p:nvPicPr>
        <p:blipFill>
          <a:blip r:embed="rId9"/>
          <a:stretch>
            <a:fillRect/>
          </a:stretch>
        </p:blipFill>
        <p:spPr>
          <a:xfrm>
            <a:off x="515154" y="4097078"/>
            <a:ext cx="4460177" cy="2520000"/>
          </a:xfrm>
          <a:prstGeom prst="rect">
            <a:avLst/>
          </a:prstGeom>
        </p:spPr>
      </p:pic>
      <p:pic>
        <p:nvPicPr>
          <p:cNvPr id="9" name="온라인 미디어 8" title="Figure 23 - Llama feeding 4 | Meta Movie Gen Research Paper">
            <a:hlinkClick r:id="" action="ppaction://media"/>
            <a:extLst>
              <a:ext uri="{FF2B5EF4-FFF2-40B4-BE49-F238E27FC236}">
                <a16:creationId xmlns:a16="http://schemas.microsoft.com/office/drawing/2014/main" id="{205A6B42-1DCD-42B4-B322-9F995137D386}"/>
              </a:ext>
            </a:extLst>
          </p:cNvPr>
          <p:cNvPicPr>
            <a:picLocks noRot="1" noChangeAspect="1"/>
          </p:cNvPicPr>
          <p:nvPr>
            <a:videoFile r:link="rId4"/>
          </p:nvPr>
        </p:nvPicPr>
        <p:blipFill>
          <a:blip r:embed="rId10"/>
          <a:stretch>
            <a:fillRect/>
          </a:stretch>
        </p:blipFill>
        <p:spPr>
          <a:xfrm>
            <a:off x="7039008" y="4097078"/>
            <a:ext cx="4460177" cy="2520000"/>
          </a:xfrm>
          <a:prstGeom prst="rect">
            <a:avLst/>
          </a:prstGeom>
        </p:spPr>
      </p:pic>
    </p:spTree>
    <p:extLst>
      <p:ext uri="{BB962C8B-B14F-4D97-AF65-F5344CB8AC3E}">
        <p14:creationId xmlns:p14="http://schemas.microsoft.com/office/powerpoint/2010/main" val="408367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8"/>
                                        </p:tgtEl>
                                      </p:cBhvr>
                                    </p:cmd>
                                  </p:childTnLst>
                                </p:cTn>
                              </p:par>
                            </p:childTnLst>
                          </p:cTn>
                        </p:par>
                        <p:par>
                          <p:cTn id="10" fill="hold">
                            <p:stCondLst>
                              <p:cond delay="2"/>
                            </p:stCondLst>
                            <p:childTnLst>
                              <p:par>
                                <p:cTn id="11" presetID="1" presetClass="mediacall" presetSubtype="0" fill="hold" nodeType="afterEffect">
                                  <p:stCondLst>
                                    <p:cond delay="0"/>
                                  </p:stCondLst>
                                  <p:childTnLst>
                                    <p:cmd type="call" cmd="playFrom(0.0)">
                                      <p:cBhvr>
                                        <p:cTn id="12" dur="1" fill="hold"/>
                                        <p:tgtEl>
                                          <p:spTgt spid="9"/>
                                        </p:tgtEl>
                                      </p:cBhvr>
                                    </p:cmd>
                                  </p:childTnLst>
                                </p:cTn>
                              </p:par>
                            </p:childTnLst>
                          </p:cTn>
                        </p:par>
                        <p:par>
                          <p:cTn id="13" fill="hold">
                            <p:stCondLst>
                              <p:cond delay="3"/>
                            </p:stCondLst>
                            <p:childTnLst>
                              <p:par>
                                <p:cTn id="14" presetID="1" presetClass="mediacall" presetSubtype="0" fill="hold" nodeType="afterEffect">
                                  <p:stCondLst>
                                    <p:cond delay="0"/>
                                  </p:stCondLst>
                                  <p:childTnLst>
                                    <p:cmd type="call" cmd="playFrom(0.0)">
                                      <p:cBhvr>
                                        <p:cTn id="15"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video>
              <p:cMediaNode vol="80000">
                <p:cTn id="22"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video>
              <p:cMediaNode vol="80000">
                <p:cTn id="28" fill="hold" display="0">
                  <p:stCondLst>
                    <p:cond delay="indefinite"/>
                  </p:stCondLst>
                </p:cTn>
                <p:tgtEl>
                  <p:spTgt spid="9"/>
                </p:tgtEl>
              </p:cMediaNode>
            </p:video>
            <p:seq concurrent="1" nextAc="seek">
              <p:cTn id="29" restart="whenNotActive" fill="hold" evtFilter="cancelBubble" nodeType="interactiveSeq">
                <p:stCondLst>
                  <p:cond evt="onClick" delay="0">
                    <p:tgtEl>
                      <p:spTgt spid="9"/>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9"/>
                                        </p:tgtEl>
                                      </p:cBhvr>
                                    </p:cmd>
                                  </p:childTnLst>
                                </p:cTn>
                              </p:par>
                            </p:childTnLst>
                          </p:cTn>
                        </p:par>
                      </p:childTnLst>
                    </p:cTn>
                  </p:par>
                </p:childTnLst>
              </p:cTn>
              <p:nextCondLst>
                <p:cond evt="onClick" delay="0">
                  <p:tgtEl>
                    <p:spTgt spid="9"/>
                  </p:tgtEl>
                </p:cond>
              </p:nextCondLst>
            </p:seq>
            <p:video>
              <p:cMediaNode vol="80000">
                <p:cTn id="34" fill="hold" display="0">
                  <p:stCondLst>
                    <p:cond delay="indefinite"/>
                  </p:stCondLst>
                </p:cTn>
                <p:tgtEl>
                  <p:spTgt spid="4"/>
                </p:tgtEl>
              </p:cMediaNode>
            </p:video>
            <p:seq concurrent="1" nextAc="seek">
              <p:cTn id="35" restart="whenNotActive" fill="hold" evtFilter="cancelBubble" nodeType="interactiveSeq">
                <p:stCondLst>
                  <p:cond evt="onClick" delay="0">
                    <p:tgtEl>
                      <p:spTgt spid="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914E4-2377-4097-8DE8-7BA3B4DB338D}"/>
              </a:ext>
            </a:extLst>
          </p:cNvPr>
          <p:cNvSpPr txBox="1"/>
          <p:nvPr/>
        </p:nvSpPr>
        <p:spPr>
          <a:xfrm>
            <a:off x="2076450" y="3105834"/>
            <a:ext cx="8039100" cy="646331"/>
          </a:xfrm>
          <a:prstGeom prst="rect">
            <a:avLst/>
          </a:prstGeom>
          <a:noFill/>
        </p:spPr>
        <p:txBody>
          <a:bodyPr wrap="square" rtlCol="0">
            <a:spAutoFit/>
          </a:bodyPr>
          <a:lstStyle/>
          <a:p>
            <a:pPr algn="ctr"/>
            <a:r>
              <a:rPr lang="en-US" altLang="ko-KR" sz="3600" dirty="0"/>
              <a:t>Thank you!</a:t>
            </a:r>
            <a:endParaRPr lang="ko-KR" altLang="en-US" sz="3600" dirty="0"/>
          </a:p>
        </p:txBody>
      </p:sp>
    </p:spTree>
    <p:extLst>
      <p:ext uri="{BB962C8B-B14F-4D97-AF65-F5344CB8AC3E}">
        <p14:creationId xmlns:p14="http://schemas.microsoft.com/office/powerpoint/2010/main" val="352448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1F4627-FA48-03AD-EFB1-728993FD2BFB}"/>
                  </a:ext>
                </a:extLst>
              </p:cNvPr>
              <p:cNvSpPr txBox="1"/>
              <p:nvPr/>
            </p:nvSpPr>
            <p:spPr>
              <a:xfrm>
                <a:off x="865081" y="982176"/>
                <a:ext cx="10461837" cy="4893647"/>
              </a:xfrm>
              <a:prstGeom prst="rect">
                <a:avLst/>
              </a:prstGeom>
              <a:noFill/>
            </p:spPr>
            <p:txBody>
              <a:bodyPr wrap="square" rtlCol="0">
                <a:spAutoFit/>
              </a:bodyPr>
              <a:lstStyle/>
              <a:p>
                <a:pPr marL="285750" indent="-285750">
                  <a:buFont typeface="Arial" panose="020B0604020202020204" pitchFamily="34" charset="0"/>
                  <a:buChar char="•"/>
                </a:pPr>
                <a:r>
                  <a:rPr lang="en-US" altLang="ko-KR" sz="2400" dirty="0"/>
                  <a:t>Movie Gen Video is a 30B parameter foundation model for joint text-to-image and text-to-video generation that generates high-quality HD videos of up to 16 seconds duration that follow the text prompt.</a:t>
                </a:r>
              </a:p>
              <a:p>
                <a:endParaRPr lang="en-US" altLang="ko-KR" sz="2400" dirty="0"/>
              </a:p>
              <a:p>
                <a:pPr marL="285750" indent="-285750">
                  <a:buFont typeface="Arial" panose="020B0604020202020204" pitchFamily="34" charset="0"/>
                  <a:buChar char="•"/>
                </a:pPr>
                <a:r>
                  <a:rPr lang="en-US" altLang="ko-KR" sz="2400" dirty="0"/>
                  <a:t>The model is pre-trained jointly on </a:t>
                </a:r>
                <a14:m>
                  <m:oMath xmlns:m="http://schemas.openxmlformats.org/officeDocument/2006/math">
                    <m:r>
                      <a:rPr lang="ko-KR" altLang="en-US" sz="2400" i="1" smtClean="0">
                        <a:latin typeface="Cambria Math" panose="02040503050406030204" pitchFamily="18" charset="0"/>
                      </a:rPr>
                      <m:t>𝒪</m:t>
                    </m:r>
                  </m:oMath>
                </a14:m>
                <a:r>
                  <a:rPr lang="en-US" altLang="ko-KR" sz="2400" dirty="0"/>
                  <a:t>(100)M videos and </a:t>
                </a:r>
                <a14:m>
                  <m:oMath xmlns:m="http://schemas.openxmlformats.org/officeDocument/2006/math">
                    <m:r>
                      <a:rPr lang="ko-KR" altLang="en-US" sz="2400" i="1">
                        <a:latin typeface="Cambria Math" panose="02040503050406030204" pitchFamily="18" charset="0"/>
                      </a:rPr>
                      <m:t>𝒪</m:t>
                    </m:r>
                  </m:oMath>
                </a14:m>
                <a:r>
                  <a:rPr lang="en-US" altLang="ko-KR" sz="2400" dirty="0"/>
                  <a:t>(1)B images and learns about the visual world by ‘watching’ videos.</a:t>
                </a:r>
              </a:p>
              <a:p>
                <a:endParaRPr lang="en-US" altLang="ko-KR" sz="2400" dirty="0"/>
              </a:p>
              <a:p>
                <a:pPr marL="285750" indent="-285750">
                  <a:buFont typeface="Arial" panose="020B0604020202020204" pitchFamily="34" charset="0"/>
                  <a:buChar char="•"/>
                </a:pPr>
                <a:r>
                  <a:rPr lang="en-US" altLang="ko-KR" sz="2400" dirty="0"/>
                  <a:t>Authors find that the pre-trained model can reason about object motion, subject-object interactions, geometry, camera motion, and physics, and learns plausible motions for a wide variety of concepts. </a:t>
                </a:r>
              </a:p>
              <a:p>
                <a:pPr marL="285750" indent="-285750">
                  <a:buFont typeface="Arial" panose="020B0604020202020204" pitchFamily="34" charset="0"/>
                  <a:buChar char="•"/>
                </a:pPr>
                <a:endParaRPr lang="en-US" altLang="ko-KR" sz="2400" dirty="0"/>
              </a:p>
              <a:p>
                <a:pPr marL="285750" indent="-285750">
                  <a:buFont typeface="Arial" panose="020B0604020202020204" pitchFamily="34" charset="0"/>
                  <a:buChar char="•"/>
                </a:pPr>
                <a:r>
                  <a:rPr lang="en-US" altLang="ko-KR" sz="2400" dirty="0"/>
                  <a:t>To improve the video generations, perform supervised finetuning (SFT) on a small set of curated high-quality videos and text captions.</a:t>
                </a:r>
              </a:p>
            </p:txBody>
          </p:sp>
        </mc:Choice>
        <mc:Fallback xmlns="">
          <p:sp>
            <p:nvSpPr>
              <p:cNvPr id="2" name="TextBox 1">
                <a:extLst>
                  <a:ext uri="{FF2B5EF4-FFF2-40B4-BE49-F238E27FC236}">
                    <a16:creationId xmlns:a16="http://schemas.microsoft.com/office/drawing/2014/main" id="{3B1F4627-FA48-03AD-EFB1-728993FD2BFB}"/>
                  </a:ext>
                </a:extLst>
              </p:cNvPr>
              <p:cNvSpPr txBox="1">
                <a:spLocks noRot="1" noChangeAspect="1" noMove="1" noResize="1" noEditPoints="1" noAdjustHandles="1" noChangeArrowheads="1" noChangeShapeType="1" noTextEdit="1"/>
              </p:cNvSpPr>
              <p:nvPr/>
            </p:nvSpPr>
            <p:spPr>
              <a:xfrm>
                <a:off x="865081" y="982176"/>
                <a:ext cx="10461837" cy="4893647"/>
              </a:xfrm>
              <a:prstGeom prst="rect">
                <a:avLst/>
              </a:prstGeom>
              <a:blipFill>
                <a:blip r:embed="rId3"/>
                <a:stretch>
                  <a:fillRect l="-816" t="-996" r="-583" b="-1868"/>
                </a:stretch>
              </a:blipFill>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40548699-3F1F-427A-A795-844C83A81BFA}"/>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
        <p:nvSpPr>
          <p:cNvPr id="6" name="TextBox 5">
            <a:extLst>
              <a:ext uri="{FF2B5EF4-FFF2-40B4-BE49-F238E27FC236}">
                <a16:creationId xmlns:a16="http://schemas.microsoft.com/office/drawing/2014/main" id="{F14964F4-931F-40BD-A1DB-6780FABCB083}"/>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Overview</a:t>
            </a:r>
            <a:endParaRPr lang="ko-KR" altLang="en-US" sz="2400" i="1" dirty="0"/>
          </a:p>
        </p:txBody>
      </p:sp>
    </p:spTree>
    <p:extLst>
      <p:ext uri="{BB962C8B-B14F-4D97-AF65-F5344CB8AC3E}">
        <p14:creationId xmlns:p14="http://schemas.microsoft.com/office/powerpoint/2010/main" val="2839520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8AAE8-0641-34B2-7548-EABEAFC2B42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A21011-9643-FE12-0A4A-BFB11D2953A2}"/>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E75EB025-7324-1B30-3CD0-FC3FAA0153AB}"/>
              </a:ext>
            </a:extLst>
          </p:cNvPr>
          <p:cNvSpPr txBox="1"/>
          <p:nvPr/>
        </p:nvSpPr>
        <p:spPr>
          <a:xfrm>
            <a:off x="865080" y="5247464"/>
            <a:ext cx="10461837" cy="1077218"/>
          </a:xfrm>
          <a:prstGeom prst="rect">
            <a:avLst/>
          </a:prstGeom>
          <a:noFill/>
        </p:spPr>
        <p:txBody>
          <a:bodyPr wrap="square" rtlCol="0">
            <a:spAutoFit/>
          </a:bodyPr>
          <a:lstStyle/>
          <a:p>
            <a:pPr marL="342900" indent="-342900">
              <a:buAutoNum type="arabicPeriod"/>
            </a:pPr>
            <a:r>
              <a:rPr lang="en-US" altLang="ko-KR" sz="1600" dirty="0"/>
              <a:t>Pretrain only on low-resolution 256 px images followed by joint pre-training on low-resolution images and videos, and high-resolution joint training. </a:t>
            </a:r>
          </a:p>
          <a:p>
            <a:pPr marL="342900" indent="-342900">
              <a:buAutoNum type="arabicPeriod"/>
            </a:pPr>
            <a:r>
              <a:rPr lang="en-US" altLang="ko-KR" sz="1600" dirty="0"/>
              <a:t>Finetuning the model on high quality videos to improve the generations. </a:t>
            </a:r>
          </a:p>
          <a:p>
            <a:pPr marL="342900" indent="-342900">
              <a:buAutoNum type="arabicPeriod"/>
            </a:pPr>
            <a:r>
              <a:rPr lang="en-US" altLang="ko-KR" sz="1600" dirty="0"/>
              <a:t>Add capabilities such as personalization and editing by post-training.</a:t>
            </a:r>
          </a:p>
        </p:txBody>
      </p:sp>
      <p:sp>
        <p:nvSpPr>
          <p:cNvPr id="7" name="TextBox 6">
            <a:extLst>
              <a:ext uri="{FF2B5EF4-FFF2-40B4-BE49-F238E27FC236}">
                <a16:creationId xmlns:a16="http://schemas.microsoft.com/office/drawing/2014/main" id="{643EF03A-775F-BD8B-E21E-2BFE4588DAFD}"/>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A0AFD111-94AB-C156-A80F-D5064A5574C2}"/>
              </a:ext>
            </a:extLst>
          </p:cNvPr>
          <p:cNvPicPr>
            <a:picLocks noChangeAspect="1"/>
          </p:cNvPicPr>
          <p:nvPr/>
        </p:nvPicPr>
        <p:blipFill>
          <a:blip r:embed="rId3"/>
          <a:stretch>
            <a:fillRect/>
          </a:stretch>
        </p:blipFill>
        <p:spPr>
          <a:xfrm>
            <a:off x="2057399" y="995705"/>
            <a:ext cx="8077200" cy="4038600"/>
          </a:xfrm>
          <a:prstGeom prst="rect">
            <a:avLst/>
          </a:prstGeom>
        </p:spPr>
      </p:pic>
    </p:spTree>
    <p:extLst>
      <p:ext uri="{BB962C8B-B14F-4D97-AF65-F5344CB8AC3E}">
        <p14:creationId xmlns:p14="http://schemas.microsoft.com/office/powerpoint/2010/main" val="57301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3A58-C027-6450-FEB0-941BDB3B2BD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9F2DBDD-35C4-B939-CCA4-EBC4C94EA639}"/>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7" name="TextBox 6">
            <a:extLst>
              <a:ext uri="{FF2B5EF4-FFF2-40B4-BE49-F238E27FC236}">
                <a16:creationId xmlns:a16="http://schemas.microsoft.com/office/drawing/2014/main" id="{138AD94E-BEE4-20BA-8697-C356A00BB29F}"/>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pic>
        <p:nvPicPr>
          <p:cNvPr id="4" name="그림 3">
            <a:extLst>
              <a:ext uri="{FF2B5EF4-FFF2-40B4-BE49-F238E27FC236}">
                <a16:creationId xmlns:a16="http://schemas.microsoft.com/office/drawing/2014/main" id="{196E933F-3E42-E354-F24D-71DCC20217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57189" y="1102009"/>
            <a:ext cx="7677622" cy="4653981"/>
          </a:xfrm>
          <a:prstGeom prst="rect">
            <a:avLst/>
          </a:prstGeom>
        </p:spPr>
      </p:pic>
    </p:spTree>
    <p:extLst>
      <p:ext uri="{BB962C8B-B14F-4D97-AF65-F5344CB8AC3E}">
        <p14:creationId xmlns:p14="http://schemas.microsoft.com/office/powerpoint/2010/main" val="499129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296DF-8459-111D-1029-6A611175705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74DD71-5FAD-A5B7-D2F4-F3A2E513F300}"/>
              </a:ext>
            </a:extLst>
          </p:cNvPr>
          <p:cNvSpPr txBox="1"/>
          <p:nvPr/>
        </p:nvSpPr>
        <p:spPr>
          <a:xfrm>
            <a:off x="515154" y="320881"/>
            <a:ext cx="5939434" cy="461665"/>
          </a:xfrm>
          <a:prstGeom prst="rect">
            <a:avLst/>
          </a:prstGeom>
          <a:noFill/>
        </p:spPr>
        <p:txBody>
          <a:bodyPr wrap="square" rtlCol="0" anchor="ctr">
            <a:spAutoFit/>
          </a:bodyPr>
          <a:lstStyle/>
          <a:p>
            <a:r>
              <a:rPr lang="en-US" altLang="ko-KR" sz="2400" dirty="0"/>
              <a:t>Movie Gen Video </a:t>
            </a:r>
            <a:r>
              <a:rPr lang="en-US" altLang="ko-KR" sz="1400" i="1" dirty="0"/>
              <a:t>– Joint Image and Video Generation</a:t>
            </a:r>
            <a:endParaRPr lang="ko-KR" altLang="en-US" sz="2400" i="1" dirty="0"/>
          </a:p>
        </p:txBody>
      </p:sp>
      <p:sp>
        <p:nvSpPr>
          <p:cNvPr id="2" name="TextBox 1">
            <a:extLst>
              <a:ext uri="{FF2B5EF4-FFF2-40B4-BE49-F238E27FC236}">
                <a16:creationId xmlns:a16="http://schemas.microsoft.com/office/drawing/2014/main" id="{690F2A14-F868-4A2A-AD5F-B29868D1EE27}"/>
              </a:ext>
            </a:extLst>
          </p:cNvPr>
          <p:cNvSpPr txBox="1"/>
          <p:nvPr/>
        </p:nvSpPr>
        <p:spPr>
          <a:xfrm>
            <a:off x="865081" y="2274838"/>
            <a:ext cx="10461837" cy="230832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Authors focus on simplicity when making design choices for all components in our foundation model, including the training objective, backbone architecture, and </a:t>
            </a:r>
            <a:r>
              <a:rPr lang="en-US" altLang="ko-KR" sz="1600" dirty="0" err="1"/>
              <a:t>spatio</a:t>
            </a:r>
            <a:r>
              <a:rPr lang="en-US" altLang="ko-KR" sz="1600" dirty="0"/>
              <a:t>-temporal compression using the TAE.</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Largest 30B parameter model can directly generate video at different aspect ratios (e.g., 1:1, 9:16, 16:9), of multiple lengths (4– 16 seconds) at 768 × 768 px resolution (scaled appropriately based on the aspect ratio).</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Spatial </a:t>
            </a:r>
            <a:r>
              <a:rPr lang="en-US" altLang="ko-KR" sz="1600" dirty="0" err="1"/>
              <a:t>Upsampler</a:t>
            </a:r>
            <a:r>
              <a:rPr lang="en-US" altLang="ko-KR" sz="1600" dirty="0"/>
              <a:t> can further increase the spatial resolution to produce a video in full HD 1080p resolution.</a:t>
            </a:r>
          </a:p>
        </p:txBody>
      </p:sp>
      <p:sp>
        <p:nvSpPr>
          <p:cNvPr id="7" name="TextBox 6">
            <a:extLst>
              <a:ext uri="{FF2B5EF4-FFF2-40B4-BE49-F238E27FC236}">
                <a16:creationId xmlns:a16="http://schemas.microsoft.com/office/drawing/2014/main" id="{CDE41CE8-09F5-54BC-05CB-8F11A08B3D45}"/>
              </a:ext>
            </a:extLst>
          </p:cNvPr>
          <p:cNvSpPr txBox="1"/>
          <p:nvPr/>
        </p:nvSpPr>
        <p:spPr>
          <a:xfrm>
            <a:off x="5978769" y="107722"/>
            <a:ext cx="6194078" cy="400110"/>
          </a:xfrm>
          <a:prstGeom prst="rect">
            <a:avLst/>
          </a:prstGeom>
          <a:noFill/>
        </p:spPr>
        <p:txBody>
          <a:bodyPr wrap="square" rtlCol="0" anchor="ctr">
            <a:spAutoFit/>
          </a:bodyPr>
          <a:lstStyle/>
          <a:p>
            <a:pPr algn="r"/>
            <a:r>
              <a:rPr lang="en-US" altLang="ko-KR" sz="1000" b="0" i="0" dirty="0" err="1">
                <a:solidFill>
                  <a:srgbClr val="222222"/>
                </a:solidFill>
                <a:effectLst/>
                <a:latin typeface="Arial" panose="020B0604020202020204" pitchFamily="34" charset="0"/>
              </a:rPr>
              <a:t>Polyak</a:t>
            </a:r>
            <a:r>
              <a:rPr lang="en-US" altLang="ko-KR" sz="1000" b="0" i="0" dirty="0">
                <a:solidFill>
                  <a:srgbClr val="222222"/>
                </a:solidFill>
                <a:effectLst/>
                <a:latin typeface="Arial" panose="020B0604020202020204" pitchFamily="34" charset="0"/>
              </a:rPr>
              <a:t>, Adam, et al. "Movie gen: A cast of media foundation models." </a:t>
            </a:r>
            <a:r>
              <a:rPr lang="en-US" altLang="ko-KR" sz="1000" b="0" i="0" dirty="0" err="1">
                <a:solidFill>
                  <a:srgbClr val="222222"/>
                </a:solidFill>
                <a:effectLst/>
                <a:latin typeface="Arial" panose="020B0604020202020204" pitchFamily="34" charset="0"/>
              </a:rPr>
              <a:t>arXiv</a:t>
            </a:r>
            <a:r>
              <a:rPr lang="en-US" altLang="ko-KR" sz="1000" b="0" i="0" dirty="0">
                <a:solidFill>
                  <a:srgbClr val="222222"/>
                </a:solidFill>
                <a:effectLst/>
                <a:latin typeface="Arial" panose="020B0604020202020204" pitchFamily="34" charset="0"/>
              </a:rPr>
              <a:t> preprint arXiv:2410.13720 (2024).</a:t>
            </a:r>
            <a:endParaRPr lang="ko-KR" altLang="en-US" sz="1000" dirty="0"/>
          </a:p>
        </p:txBody>
      </p:sp>
    </p:spTree>
    <p:extLst>
      <p:ext uri="{BB962C8B-B14F-4D97-AF65-F5344CB8AC3E}">
        <p14:creationId xmlns:p14="http://schemas.microsoft.com/office/powerpoint/2010/main" val="162917654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13250</TotalTime>
  <Words>4400</Words>
  <Application>Microsoft Office PowerPoint</Application>
  <PresentationFormat>와이드스크린</PresentationFormat>
  <Paragraphs>380</Paragraphs>
  <Slides>51</Slides>
  <Notes>51</Notes>
  <HiddenSlides>0</HiddenSlides>
  <MMClips>8</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51</vt:i4>
      </vt:variant>
    </vt:vector>
  </HeadingPairs>
  <TitlesOfParts>
    <vt:vector size="55" baseType="lpstr">
      <vt:lpstr>맑은 고딕</vt:lpstr>
      <vt:lpstr>Arial</vt:lpstr>
      <vt:lpstr>Cambria Math</vt:lpstr>
      <vt:lpstr>Office 테마</vt:lpstr>
      <vt:lpstr>Lab Seminar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Semniar</dc:title>
  <dc:creator>ETRI</dc:creator>
  <cp:lastModifiedBy>ETRI</cp:lastModifiedBy>
  <cp:revision>395</cp:revision>
  <cp:lastPrinted>2024-08-20T05:23:42Z</cp:lastPrinted>
  <dcterms:created xsi:type="dcterms:W3CDTF">2024-04-25T07:54:04Z</dcterms:created>
  <dcterms:modified xsi:type="dcterms:W3CDTF">2024-12-19T00:28:10Z</dcterms:modified>
</cp:coreProperties>
</file>